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261" r:id="rId2"/>
    <p:sldId id="262" r:id="rId3"/>
  </p:sldIdLst>
  <p:sldSz cx="7775575" cy="10907713"/>
  <p:notesSz cx="6888163" cy="10020300"/>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06E30"/>
    <a:srgbClr val="A4723A"/>
    <a:srgbClr val="664724"/>
    <a:srgbClr val="645226"/>
    <a:srgbClr val="640000"/>
    <a:srgbClr val="3E0000"/>
    <a:srgbClr val="FFC000"/>
    <a:srgbClr val="CC3300"/>
    <a:srgbClr val="4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640" autoAdjust="0"/>
  </p:normalViewPr>
  <p:slideViewPr>
    <p:cSldViewPr snapToGrid="0">
      <p:cViewPr>
        <p:scale>
          <a:sx n="70" d="100"/>
          <a:sy n="70" d="100"/>
        </p:scale>
        <p:origin x="-1698" y="1476"/>
      </p:cViewPr>
      <p:guideLst>
        <p:guide orient="horz" pos="3435"/>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84870" cy="502755"/>
          </a:xfrm>
          <a:prstGeom prst="rect">
            <a:avLst/>
          </a:prstGeom>
        </p:spPr>
        <p:txBody>
          <a:bodyPr vert="horz" lIns="92454" tIns="46227" rIns="92454" bIns="46227" rtlCol="0"/>
          <a:lstStyle>
            <a:lvl1pPr algn="l">
              <a:defRPr sz="1100"/>
            </a:lvl1pPr>
          </a:lstStyle>
          <a:p>
            <a:endParaRPr kumimoji="1" lang="ja-JP" altLang="en-US"/>
          </a:p>
        </p:txBody>
      </p:sp>
      <p:sp>
        <p:nvSpPr>
          <p:cNvPr id="3" name="日付プレースホルダー 2"/>
          <p:cNvSpPr>
            <a:spLocks noGrp="1"/>
          </p:cNvSpPr>
          <p:nvPr>
            <p:ph type="dt" idx="1"/>
          </p:nvPr>
        </p:nvSpPr>
        <p:spPr>
          <a:xfrm>
            <a:off x="3901701" y="0"/>
            <a:ext cx="2984870" cy="502755"/>
          </a:xfrm>
          <a:prstGeom prst="rect">
            <a:avLst/>
          </a:prstGeom>
        </p:spPr>
        <p:txBody>
          <a:bodyPr vert="horz" lIns="92454" tIns="46227" rIns="92454" bIns="46227" rtlCol="0"/>
          <a:lstStyle>
            <a:lvl1pPr algn="r">
              <a:defRPr sz="1100"/>
            </a:lvl1pPr>
          </a:lstStyle>
          <a:p>
            <a:fld id="{70F99883-74AE-4A2C-81B7-5B86A08198C0}" type="datetimeFigureOut">
              <a:rPr kumimoji="1" lang="ja-JP" altLang="en-US" smtClean="0"/>
              <a:t>2016/11/11</a:t>
            </a:fld>
            <a:endParaRPr kumimoji="1" lang="ja-JP" altLang="en-US"/>
          </a:p>
        </p:txBody>
      </p:sp>
      <p:sp>
        <p:nvSpPr>
          <p:cNvPr id="4" name="スライド イメージ プレースホルダー 3"/>
          <p:cNvSpPr>
            <a:spLocks noGrp="1" noRot="1" noChangeAspect="1"/>
          </p:cNvSpPr>
          <p:nvPr>
            <p:ph type="sldImg" idx="2"/>
          </p:nvPr>
        </p:nvSpPr>
        <p:spPr>
          <a:xfrm>
            <a:off x="2238375" y="1250950"/>
            <a:ext cx="2411413" cy="3384550"/>
          </a:xfrm>
          <a:prstGeom prst="rect">
            <a:avLst/>
          </a:prstGeom>
          <a:noFill/>
          <a:ln w="12700">
            <a:solidFill>
              <a:prstClr val="black"/>
            </a:solidFill>
          </a:ln>
        </p:spPr>
        <p:txBody>
          <a:bodyPr vert="horz" lIns="92454" tIns="46227" rIns="92454" bIns="46227" rtlCol="0" anchor="ctr"/>
          <a:lstStyle/>
          <a:p>
            <a:endParaRPr lang="ja-JP" altLang="en-US"/>
          </a:p>
        </p:txBody>
      </p:sp>
      <p:sp>
        <p:nvSpPr>
          <p:cNvPr id="5" name="ノート プレースホルダー 4"/>
          <p:cNvSpPr>
            <a:spLocks noGrp="1"/>
          </p:cNvSpPr>
          <p:nvPr>
            <p:ph type="body" sz="quarter" idx="3"/>
          </p:nvPr>
        </p:nvSpPr>
        <p:spPr>
          <a:xfrm>
            <a:off x="688817" y="4822271"/>
            <a:ext cx="5510530" cy="3945493"/>
          </a:xfrm>
          <a:prstGeom prst="rect">
            <a:avLst/>
          </a:prstGeom>
        </p:spPr>
        <p:txBody>
          <a:bodyPr vert="horz" lIns="92454" tIns="46227" rIns="92454" bIns="462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517549"/>
            <a:ext cx="2984870" cy="502754"/>
          </a:xfrm>
          <a:prstGeom prst="rect">
            <a:avLst/>
          </a:prstGeom>
        </p:spPr>
        <p:txBody>
          <a:bodyPr vert="horz" lIns="92454" tIns="46227" rIns="92454" bIns="46227" rtlCol="0" anchor="b"/>
          <a:lstStyle>
            <a:lvl1pPr algn="l">
              <a:defRPr sz="1100"/>
            </a:lvl1pPr>
          </a:lstStyle>
          <a:p>
            <a:endParaRPr kumimoji="1" lang="ja-JP" altLang="en-US"/>
          </a:p>
        </p:txBody>
      </p:sp>
      <p:sp>
        <p:nvSpPr>
          <p:cNvPr id="7" name="スライド番号プレースホルダー 6"/>
          <p:cNvSpPr>
            <a:spLocks noGrp="1"/>
          </p:cNvSpPr>
          <p:nvPr>
            <p:ph type="sldNum" sz="quarter" idx="5"/>
          </p:nvPr>
        </p:nvSpPr>
        <p:spPr>
          <a:xfrm>
            <a:off x="3901701" y="9517549"/>
            <a:ext cx="2984870" cy="502754"/>
          </a:xfrm>
          <a:prstGeom prst="rect">
            <a:avLst/>
          </a:prstGeom>
        </p:spPr>
        <p:txBody>
          <a:bodyPr vert="horz" lIns="92454" tIns="46227" rIns="92454" bIns="46227" rtlCol="0" anchor="b"/>
          <a:lstStyle>
            <a:lvl1pPr algn="r">
              <a:defRPr sz="1100"/>
            </a:lvl1pPr>
          </a:lstStyle>
          <a:p>
            <a:fld id="{ACD93CC5-A9B8-46A1-B8C3-70AA73E05DA2}" type="slidenum">
              <a:rPr kumimoji="1" lang="ja-JP" altLang="en-US" smtClean="0"/>
              <a:t>‹#›</a:t>
            </a:fld>
            <a:endParaRPr kumimoji="1" lang="ja-JP" altLang="en-US"/>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a:prstGeom prst="rect">
            <a:avLst/>
          </a:prstGeom>
        </p:spPr>
        <p:txBody>
          <a:bodyPr anchor="b"/>
          <a:lstStyle>
            <a:lvl1pPr algn="ctr">
              <a:defRPr sz="5102"/>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71947" y="5729075"/>
            <a:ext cx="5831681" cy="2633505"/>
          </a:xfrm>
          <a:prstGeom prst="rect">
            <a:avLst/>
          </a:prstGeo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94A3B7E-DD21-4048-88F3-59665D8E8CDB}"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84903F17-9641-4B84-A974-7D55D06F1897}"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210892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988" y="2903538"/>
            <a:ext cx="6705600" cy="6921500"/>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57294DBB-917B-4186-A703-7409F7CF8E54}"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52B72EE-4B45-425F-B500-026DA88CB77F}"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32365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a:prstGeom prst="rect">
            <a:avLst/>
          </a:prstGeo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a:prstGeom prst="rect">
            <a:avLst/>
          </a:prstGeo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C64D20DD-EE55-4DDE-BB8B-8D151B9371C9}"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EF60586A-009D-4946-86B1-6BEB0D580BF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55280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287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534988" y="2903538"/>
            <a:ext cx="6705600" cy="6921500"/>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AE7DE13-46BE-4B37-9FBB-8FA2A87D7224}"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9A7FC707-0A99-4B85-9C38-B64E72987C1E}"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355520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a:prstGeom prst="rect">
            <a:avLst/>
          </a:prstGeom>
        </p:spPr>
        <p:txBody>
          <a:bodyPr anchor="b"/>
          <a:lstStyle>
            <a:lvl1pPr>
              <a:defRPr sz="5102"/>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0522" y="7299586"/>
            <a:ext cx="6706433" cy="2386061"/>
          </a:xfrm>
          <a:prstGeom prst="rect">
            <a:avLst/>
          </a:prstGeo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8184D596-71CB-401C-BE2A-FF96587D8E95}"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5"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3D9CCBC2-8C21-4C9A-A2A0-C4F7CFD13B61}"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992403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34571"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936385" y="2903673"/>
            <a:ext cx="3304619" cy="6920844"/>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B73FDC24-657B-46BD-9F76-F6EB56EE60B7}"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0B8B99DA-1B7B-4D03-B44C-EA0B6BFD2A8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2163169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a:prstGeom prst="rect">
            <a:avLst/>
          </a:prstGeo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35584" y="2673905"/>
            <a:ext cx="32894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4" name="Content Placeholder 3"/>
          <p:cNvSpPr>
            <a:spLocks noGrp="1"/>
          </p:cNvSpPr>
          <p:nvPr>
            <p:ph sz="half" idx="2"/>
          </p:nvPr>
        </p:nvSpPr>
        <p:spPr>
          <a:xfrm>
            <a:off x="535584" y="3984345"/>
            <a:ext cx="32894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936385" y="2673905"/>
            <a:ext cx="3305632" cy="1310440"/>
          </a:xfrm>
          <a:prstGeom prst="rect">
            <a:avLst/>
          </a:prstGeo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936385" y="3984345"/>
            <a:ext cx="3305632" cy="5860372"/>
          </a:xfrm>
          <a:prstGeom prst="rect">
            <a:avLst/>
          </a:prstGeo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23244564-11C5-49CA-A6C6-0EFA5B9EEF59}"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8"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A10FB411-F8C4-4E71-AA2F-EFB8BA585732}"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39328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4988" y="581025"/>
            <a:ext cx="6705600" cy="2108200"/>
          </a:xfrm>
          <a:prstGeom prst="rect">
            <a:avLst/>
          </a:prstGeo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1E3C5F0A-E814-4F5B-8509-4826EF6EAFAD}"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4"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F8C3135D-753B-4641-9B40-F5C756AB03B8}"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1675906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449F838-D727-4C3D-981F-C91357BA9725}"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3"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2E37CFDE-7B0F-4037-894D-A6CABA6358C6}"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6630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305632" y="1570511"/>
            <a:ext cx="3936385" cy="7751546"/>
          </a:xfrm>
          <a:prstGeom prst="rect">
            <a:avLst/>
          </a:prstGeo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61578700-CC02-43A7-8D67-617F0C9B34C3}"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717CBD56-090A-4AA6-BB18-0A87B6BE4240}"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67104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a:prstGeom prst="rect">
            <a:avLst/>
          </a:prstGeom>
        </p:spPr>
        <p:txBody>
          <a:bodyPr anchor="b"/>
          <a:lstStyle>
            <a:lvl1pPr>
              <a:defRPr sz="2721"/>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a:prstGeom prst="rect">
            <a:avLst/>
          </a:prstGeo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535584" y="3272314"/>
            <a:ext cx="2507825" cy="6062366"/>
          </a:xfrm>
          <a:prstGeom prst="rect">
            <a:avLst/>
          </a:prstGeo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smtClean="0"/>
              <a:t>マスター テキストの書式設定</a:t>
            </a:r>
          </a:p>
        </p:txBody>
      </p:sp>
      <p:sp>
        <p:nvSpPr>
          <p:cNvPr id="5" name="Date Placeholder 3"/>
          <p:cNvSpPr>
            <a:spLocks noGrp="1"/>
          </p:cNvSpPr>
          <p:nvPr>
            <p:ph type="dt" sz="half" idx="10"/>
          </p:nvPr>
        </p:nvSpPr>
        <p:spPr>
          <a:xfrm>
            <a:off x="534988" y="10109200"/>
            <a:ext cx="1749425" cy="581025"/>
          </a:xfrm>
          <a:prstGeom prst="rect">
            <a:avLst/>
          </a:prstGeom>
        </p:spPr>
        <p:txBody>
          <a:bodyPr/>
          <a:lstStyle>
            <a:lvl1pPr>
              <a:defRPr/>
            </a:lvl1pPr>
          </a:lstStyle>
          <a:p>
            <a:pPr>
              <a:defRPr/>
            </a:pPr>
            <a:fld id="{D7CF08AA-2110-42CD-8773-E3A4EF59A3C2}" type="datetimeFigureOut">
              <a:rPr lang="en-US">
                <a:solidFill>
                  <a:prstClr val="black">
                    <a:tint val="75000"/>
                  </a:prstClr>
                </a:solidFill>
              </a:rPr>
              <a:pPr>
                <a:defRPr/>
              </a:pPr>
              <a:t>11/11/2016</a:t>
            </a:fld>
            <a:endParaRPr lang="en-US" dirty="0">
              <a:solidFill>
                <a:prstClr val="black">
                  <a:tint val="75000"/>
                </a:prstClr>
              </a:solidFill>
            </a:endParaRPr>
          </a:p>
        </p:txBody>
      </p:sp>
      <p:sp>
        <p:nvSpPr>
          <p:cNvPr id="6" name="Footer Placeholder 4"/>
          <p:cNvSpPr>
            <a:spLocks noGrp="1"/>
          </p:cNvSpPr>
          <p:nvPr>
            <p:ph type="ftr" sz="quarter" idx="11"/>
          </p:nvPr>
        </p:nvSpPr>
        <p:spPr>
          <a:xfrm>
            <a:off x="2574925" y="10109200"/>
            <a:ext cx="2625725" cy="581025"/>
          </a:xfrm>
          <a:prstGeom prst="rect">
            <a:avLst/>
          </a:prstGeom>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a:xfrm>
            <a:off x="5491163" y="10109200"/>
            <a:ext cx="1749425" cy="581025"/>
          </a:xfrm>
          <a:prstGeom prst="rect">
            <a:avLst/>
          </a:prstGeom>
        </p:spPr>
        <p:txBody>
          <a:bodyPr/>
          <a:lstStyle>
            <a:lvl1pPr>
              <a:defRPr/>
            </a:lvl1pPr>
          </a:lstStyle>
          <a:p>
            <a:pPr>
              <a:defRPr/>
            </a:pPr>
            <a:fld id="{5D69A334-02AD-4810-8742-6DB93C5EA25A}" type="slidenum">
              <a:rPr lang="en-US">
                <a:solidFill>
                  <a:prstClr val="black">
                    <a:tint val="75000"/>
                  </a:prstClr>
                </a:solidFill>
              </a:rPr>
              <a:pPr>
                <a:defRPr/>
              </a:pPr>
              <a:t>‹#›</a:t>
            </a:fld>
            <a:endParaRPr lang="en-US" dirty="0">
              <a:solidFill>
                <a:prstClr val="black">
                  <a:tint val="75000"/>
                </a:prstClr>
              </a:solidFill>
            </a:endParaRPr>
          </a:p>
        </p:txBody>
      </p:sp>
    </p:spTree>
    <p:extLst>
      <p:ext uri="{BB962C8B-B14F-4D97-AF65-F5344CB8AC3E}">
        <p14:creationId xmlns:p14="http://schemas.microsoft.com/office/powerpoint/2010/main" val="4214634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74653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xStyles>
    <p:titleStyle>
      <a:lvl1pPr algn="l" defTabSz="776288" rtl="0" fontAlgn="base">
        <a:lnSpc>
          <a:spcPct val="90000"/>
        </a:lnSpc>
        <a:spcBef>
          <a:spcPct val="0"/>
        </a:spcBef>
        <a:spcAft>
          <a:spcPct val="0"/>
        </a:spcAft>
        <a:defRPr kumimoji="1" sz="3700" kern="1200">
          <a:solidFill>
            <a:schemeClr val="tx1"/>
          </a:solidFill>
          <a:latin typeface="+mj-lt"/>
          <a:ea typeface="+mj-ea"/>
          <a:cs typeface="+mj-cs"/>
        </a:defRPr>
      </a:lvl1pPr>
      <a:lvl2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2pPr>
      <a:lvl3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3pPr>
      <a:lvl4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4pPr>
      <a:lvl5pPr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5pPr>
      <a:lvl6pPr marL="4572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6pPr>
      <a:lvl7pPr marL="9144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7pPr>
      <a:lvl8pPr marL="13716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8pPr>
      <a:lvl9pPr marL="1828800" algn="l" defTabSz="776288" rtl="0" fontAlgn="base">
        <a:lnSpc>
          <a:spcPct val="90000"/>
        </a:lnSpc>
        <a:spcBef>
          <a:spcPct val="0"/>
        </a:spcBef>
        <a:spcAft>
          <a:spcPct val="0"/>
        </a:spcAft>
        <a:defRPr kumimoji="1" sz="3700">
          <a:solidFill>
            <a:schemeClr val="tx1"/>
          </a:solidFill>
          <a:latin typeface="Calibri Light"/>
          <a:ea typeface="ＭＳ Ｐゴシック" pitchFamily="50" charset="-128"/>
        </a:defRPr>
      </a:lvl9pPr>
    </p:titleStyle>
    <p:bodyStyle>
      <a:lvl1pPr marL="193675" indent="-193675" algn="l" defTabSz="776288" rtl="0" fontAlgn="base">
        <a:lnSpc>
          <a:spcPct val="90000"/>
        </a:lnSpc>
        <a:spcBef>
          <a:spcPts val="850"/>
        </a:spcBef>
        <a:spcAft>
          <a:spcPct val="0"/>
        </a:spcAft>
        <a:buFont typeface="Arial" pitchFamily="34" charset="0"/>
        <a:buChar char="•"/>
        <a:defRPr kumimoji="1" sz="2300" kern="1200">
          <a:solidFill>
            <a:schemeClr val="tx1"/>
          </a:solidFill>
          <a:latin typeface="+mn-lt"/>
          <a:ea typeface="+mn-ea"/>
          <a:cs typeface="+mn-cs"/>
        </a:defRPr>
      </a:lvl1pPr>
      <a:lvl2pPr marL="582613" indent="-193675" algn="l" defTabSz="776288" rtl="0" fontAlgn="base">
        <a:lnSpc>
          <a:spcPct val="90000"/>
        </a:lnSpc>
        <a:spcBef>
          <a:spcPts val="425"/>
        </a:spcBef>
        <a:spcAft>
          <a:spcPct val="0"/>
        </a:spcAft>
        <a:buFont typeface="Arial" pitchFamily="34" charset="0"/>
        <a:buChar char="•"/>
        <a:defRPr kumimoji="1" sz="2000" kern="1200">
          <a:solidFill>
            <a:schemeClr val="tx1"/>
          </a:solidFill>
          <a:latin typeface="+mn-lt"/>
          <a:ea typeface="+mn-ea"/>
          <a:cs typeface="+mn-cs"/>
        </a:defRPr>
      </a:lvl2pPr>
      <a:lvl3pPr marL="971550" indent="-193675" algn="l" defTabSz="776288" rtl="0" fontAlgn="base">
        <a:lnSpc>
          <a:spcPct val="90000"/>
        </a:lnSpc>
        <a:spcBef>
          <a:spcPts val="425"/>
        </a:spcBef>
        <a:spcAft>
          <a:spcPct val="0"/>
        </a:spcAft>
        <a:buFont typeface="Arial" pitchFamily="34" charset="0"/>
        <a:buChar char="•"/>
        <a:defRPr kumimoji="1" sz="1700" kern="1200">
          <a:solidFill>
            <a:schemeClr val="tx1"/>
          </a:solidFill>
          <a:latin typeface="+mn-lt"/>
          <a:ea typeface="+mn-ea"/>
          <a:cs typeface="+mn-cs"/>
        </a:defRPr>
      </a:lvl3pPr>
      <a:lvl4pPr marL="136048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4pPr>
      <a:lvl5pPr marL="1747838" indent="-193675" algn="l" defTabSz="776288" rtl="0" fontAlgn="base">
        <a:lnSpc>
          <a:spcPct val="90000"/>
        </a:lnSpc>
        <a:spcBef>
          <a:spcPts val="425"/>
        </a:spcBef>
        <a:spcAft>
          <a:spcPct val="0"/>
        </a:spcAft>
        <a:buFont typeface="Arial" pitchFamily="34" charset="0"/>
        <a:buChar char="•"/>
        <a:defRPr kumimoji="1" sz="1500"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図 3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 y="973"/>
            <a:ext cx="7776158" cy="10906740"/>
          </a:xfrm>
          <a:prstGeom prst="rect">
            <a:avLst/>
          </a:prstGeom>
        </p:spPr>
      </p:pic>
      <p:sp>
        <p:nvSpPr>
          <p:cNvPr id="34" name="正方形/長方形 33"/>
          <p:cNvSpPr/>
          <p:nvPr/>
        </p:nvSpPr>
        <p:spPr>
          <a:xfrm>
            <a:off x="0" y="0"/>
            <a:ext cx="7776000" cy="298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写真を入れてください</a:t>
            </a:r>
            <a:endParaRPr kumimoji="1" lang="en-US" altLang="ja-JP" sz="3200"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5" name="正方形/長方形 34"/>
          <p:cNvSpPr/>
          <p:nvPr/>
        </p:nvSpPr>
        <p:spPr>
          <a:xfrm>
            <a:off x="4626985" y="9164572"/>
            <a:ext cx="2754889" cy="14142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地図入る</a:t>
            </a:r>
            <a:endParaRPr kumimoji="1" lang="ja-JP" altLang="en-US"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32" name="図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9595" y="8018680"/>
            <a:ext cx="2093980" cy="1133858"/>
          </a:xfrm>
          <a:prstGeom prst="rect">
            <a:avLst/>
          </a:prstGeom>
        </p:spPr>
      </p:pic>
      <p:sp>
        <p:nvSpPr>
          <p:cNvPr id="3" name="正方形/長方形 2"/>
          <p:cNvSpPr/>
          <p:nvPr/>
        </p:nvSpPr>
        <p:spPr>
          <a:xfrm>
            <a:off x="368414" y="9053035"/>
            <a:ext cx="2441694" cy="430887"/>
          </a:xfrm>
          <a:prstGeom prst="rect">
            <a:avLst/>
          </a:prstGeom>
        </p:spPr>
        <p:txBody>
          <a:bodyPr wrap="none">
            <a:spAutoFit/>
          </a:bodyPr>
          <a:lstStyle/>
          <a:p>
            <a:r>
              <a:rPr lang="ja-JP" altLang="en-US" sz="2200" dirty="0">
                <a:latin typeface="HGS創英角ｺﾞｼｯｸUB" panose="020B0900000000000000" pitchFamily="50" charset="-128"/>
                <a:ea typeface="HGS創英角ｺﾞｼｯｸUB" panose="020B0900000000000000" pitchFamily="50" charset="-128"/>
              </a:rPr>
              <a:t>合同</a:t>
            </a:r>
            <a:r>
              <a:rPr lang="ja-JP" altLang="en-US" sz="2200" dirty="0" smtClean="0">
                <a:latin typeface="HGS創英角ｺﾞｼｯｸUB" panose="020B0900000000000000" pitchFamily="50" charset="-128"/>
                <a:ea typeface="HGS創英角ｺﾞｼｯｸUB" panose="020B0900000000000000" pitchFamily="50" charset="-128"/>
              </a:rPr>
              <a:t>会社ゆめいえ</a:t>
            </a:r>
            <a:endParaRPr lang="ja-JP" altLang="en-US" sz="2200" dirty="0">
              <a:latin typeface="HGS創英角ｺﾞｼｯｸUB" panose="020B0900000000000000" pitchFamily="50" charset="-128"/>
              <a:ea typeface="HGS創英角ｺﾞｼｯｸUB" panose="020B0900000000000000" pitchFamily="50" charset="-128"/>
            </a:endParaRPr>
          </a:p>
        </p:txBody>
      </p:sp>
      <p:sp>
        <p:nvSpPr>
          <p:cNvPr id="4" name="正方形/長方形 3"/>
          <p:cNvSpPr/>
          <p:nvPr/>
        </p:nvSpPr>
        <p:spPr>
          <a:xfrm>
            <a:off x="1224051" y="9507117"/>
            <a:ext cx="2869696" cy="430887"/>
          </a:xfrm>
          <a:prstGeom prst="rect">
            <a:avLst/>
          </a:prstGeom>
        </p:spPr>
        <p:txBody>
          <a:bodyPr wrap="none">
            <a:spAutoFit/>
          </a:bodyPr>
          <a:lstStyle/>
          <a:p>
            <a:r>
              <a:rPr lang="en-US" altLang="ja-JP" sz="2200" dirty="0">
                <a:latin typeface="HGS創英角ｺﾞｼｯｸUB" panose="020B0900000000000000" pitchFamily="50" charset="-128"/>
                <a:ea typeface="HGS創英角ｺﾞｼｯｸUB" panose="020B0900000000000000" pitchFamily="50" charset="-128"/>
              </a:rPr>
              <a:t>TEL 0776-43-9672</a:t>
            </a:r>
            <a:endParaRPr lang="ja-JP" altLang="en-US" sz="2200" dirty="0">
              <a:latin typeface="HGS創英角ｺﾞｼｯｸUB" panose="020B0900000000000000" pitchFamily="50" charset="-128"/>
              <a:ea typeface="HGS創英角ｺﾞｼｯｸUB" panose="020B0900000000000000" pitchFamily="50" charset="-128"/>
            </a:endParaRPr>
          </a:p>
        </p:txBody>
      </p:sp>
      <p:sp>
        <p:nvSpPr>
          <p:cNvPr id="5" name="正方形/長方形 4"/>
          <p:cNvSpPr/>
          <p:nvPr/>
        </p:nvSpPr>
        <p:spPr>
          <a:xfrm>
            <a:off x="368414" y="9893644"/>
            <a:ext cx="2662908" cy="338554"/>
          </a:xfrm>
          <a:prstGeom prst="rect">
            <a:avLst/>
          </a:prstGeom>
        </p:spPr>
        <p:txBody>
          <a:bodyPr wrap="none">
            <a:spAutoFit/>
          </a:bodyPr>
          <a:lstStyle/>
          <a:p>
            <a:r>
              <a:rPr lang="en-US" altLang="ja-JP" sz="1600" dirty="0" smtClean="0">
                <a:latin typeface="HGS創英角ｺﾞｼｯｸUB" panose="020B0900000000000000" pitchFamily="50" charset="-128"/>
                <a:ea typeface="HGS創英角ｺﾞｼｯｸUB" panose="020B0900000000000000" pitchFamily="50" charset="-128"/>
              </a:rPr>
              <a:t>http</a:t>
            </a:r>
            <a:r>
              <a:rPr lang="en-US" altLang="ja-JP" sz="1600" dirty="0">
                <a:latin typeface="HGS創英角ｺﾞｼｯｸUB" panose="020B0900000000000000" pitchFamily="50" charset="-128"/>
                <a:ea typeface="HGS創英角ｺﾞｼｯｸUB" panose="020B0900000000000000" pitchFamily="50" charset="-128"/>
              </a:rPr>
              <a:t>://www.yumeie291.jp</a:t>
            </a:r>
            <a:r>
              <a:rPr lang="en-US" altLang="ja-JP" sz="1600" dirty="0" smtClean="0">
                <a:latin typeface="HGS創英角ｺﾞｼｯｸUB" panose="020B0900000000000000" pitchFamily="50" charset="-128"/>
                <a:ea typeface="HGS創英角ｺﾞｼｯｸUB" panose="020B0900000000000000" pitchFamily="50" charset="-128"/>
              </a:rPr>
              <a:t>/</a:t>
            </a:r>
            <a:endParaRPr lang="ja-JP" altLang="en-US" sz="1600" dirty="0">
              <a:latin typeface="HGS創英角ｺﾞｼｯｸUB" panose="020B0900000000000000" pitchFamily="50" charset="-128"/>
              <a:ea typeface="HGS創英角ｺﾞｼｯｸUB" panose="020B0900000000000000" pitchFamily="50" charset="-128"/>
            </a:endParaRPr>
          </a:p>
        </p:txBody>
      </p:sp>
      <p:sp>
        <p:nvSpPr>
          <p:cNvPr id="6" name="正方形/長方形 5"/>
          <p:cNvSpPr/>
          <p:nvPr/>
        </p:nvSpPr>
        <p:spPr>
          <a:xfrm>
            <a:off x="356351" y="10279823"/>
            <a:ext cx="2094708" cy="215444"/>
          </a:xfrm>
          <a:prstGeom prst="rect">
            <a:avLst/>
          </a:prstGeom>
        </p:spPr>
        <p:txBody>
          <a:bodyPr wrap="square">
            <a:spAutoFit/>
          </a:bodyPr>
          <a:lstStyle/>
          <a:p>
            <a:r>
              <a:rPr lang="zh-TW" altLang="en-US" sz="800" dirty="0" smtClean="0">
                <a:latin typeface="HGSｺﾞｼｯｸE" panose="020B0900000000000000" pitchFamily="50" charset="-128"/>
                <a:ea typeface="HGSｺﾞｼｯｸE" panose="020B0900000000000000" pitchFamily="50" charset="-128"/>
              </a:rPr>
              <a:t>〒</a:t>
            </a:r>
            <a:r>
              <a:rPr lang="en-US" altLang="ja-JP" sz="800" dirty="0" smtClean="0">
                <a:latin typeface="HGSｺﾞｼｯｸE" panose="020B0900000000000000" pitchFamily="50" charset="-128"/>
                <a:ea typeface="HGSｺﾞｼｯｸE" panose="020B0900000000000000" pitchFamily="50" charset="-128"/>
              </a:rPr>
              <a:t>910-0016</a:t>
            </a:r>
            <a:r>
              <a:rPr lang="ja-JP" altLang="en-US" sz="800" dirty="0">
                <a:latin typeface="HGSｺﾞｼｯｸE" panose="020B0900000000000000" pitchFamily="50" charset="-128"/>
                <a:ea typeface="HGSｺﾞｼｯｸE" panose="020B0900000000000000" pitchFamily="50" charset="-128"/>
              </a:rPr>
              <a:t>　</a:t>
            </a:r>
            <a:r>
              <a:rPr lang="ja-JP" altLang="en-US" sz="800" dirty="0" smtClean="0">
                <a:latin typeface="HGSｺﾞｼｯｸE" panose="020B0900000000000000" pitchFamily="50" charset="-128"/>
                <a:ea typeface="HGSｺﾞｼｯｸE" panose="020B0900000000000000" pitchFamily="50" charset="-128"/>
              </a:rPr>
              <a:t>福井市大宮</a:t>
            </a:r>
            <a:r>
              <a:rPr lang="en-US" altLang="ja-JP" sz="800" dirty="0" smtClean="0">
                <a:latin typeface="HGSｺﾞｼｯｸE" panose="020B0900000000000000" pitchFamily="50" charset="-128"/>
                <a:ea typeface="HGSｺﾞｼｯｸE" panose="020B0900000000000000" pitchFamily="50" charset="-128"/>
              </a:rPr>
              <a:t>5</a:t>
            </a:r>
            <a:r>
              <a:rPr lang="ja-JP" altLang="en-US" sz="800" dirty="0" smtClean="0">
                <a:latin typeface="HGSｺﾞｼｯｸE" panose="020B0900000000000000" pitchFamily="50" charset="-128"/>
                <a:ea typeface="HGSｺﾞｼｯｸE" panose="020B0900000000000000" pitchFamily="50" charset="-128"/>
              </a:rPr>
              <a:t>丁目</a:t>
            </a:r>
            <a:r>
              <a:rPr lang="en-US" altLang="ja-JP" sz="800" dirty="0" smtClean="0">
                <a:latin typeface="HGSｺﾞｼｯｸE" panose="020B0900000000000000" pitchFamily="50" charset="-128"/>
                <a:ea typeface="HGSｺﾞｼｯｸE" panose="020B0900000000000000" pitchFamily="50" charset="-128"/>
              </a:rPr>
              <a:t>4-3</a:t>
            </a:r>
            <a:endParaRPr lang="ja-JP" altLang="en-US" sz="800" dirty="0">
              <a:latin typeface="HGSｺﾞｼｯｸE" panose="020B0900000000000000" pitchFamily="50" charset="-128"/>
              <a:ea typeface="HGSｺﾞｼｯｸE" panose="020B0900000000000000" pitchFamily="50" charset="-128"/>
            </a:endParaRPr>
          </a:p>
        </p:txBody>
      </p:sp>
      <p:sp>
        <p:nvSpPr>
          <p:cNvPr id="7" name="正方形/長方形 6"/>
          <p:cNvSpPr/>
          <p:nvPr/>
        </p:nvSpPr>
        <p:spPr>
          <a:xfrm>
            <a:off x="4941453" y="8126196"/>
            <a:ext cx="2145147" cy="707886"/>
          </a:xfrm>
          <a:prstGeom prst="rect">
            <a:avLst/>
          </a:prstGeom>
        </p:spPr>
        <p:txBody>
          <a:bodyPr wrap="square">
            <a:spAutoFit/>
          </a:bodyPr>
          <a:lstStyle/>
          <a:p>
            <a:pPr algn="ctr">
              <a:lnSpc>
                <a:spcPts val="2400"/>
              </a:lnSpc>
            </a:pPr>
            <a:r>
              <a:rPr lang="ja-JP" altLang="en-US" sz="1800" dirty="0">
                <a:solidFill>
                  <a:schemeClr val="bg1"/>
                </a:solidFill>
                <a:latin typeface="HGSｺﾞｼｯｸE" panose="020B0900000000000000" pitchFamily="50" charset="-128"/>
                <a:ea typeface="HGSｺﾞｼｯｸE" panose="020B0900000000000000" pitchFamily="50" charset="-128"/>
              </a:rPr>
              <a:t>見学大歓迎！</a:t>
            </a:r>
          </a:p>
          <a:p>
            <a:pPr algn="ctr">
              <a:lnSpc>
                <a:spcPts val="2400"/>
              </a:lnSpc>
            </a:pPr>
            <a:r>
              <a:rPr lang="ja-JP" altLang="en-US" sz="1800" dirty="0">
                <a:solidFill>
                  <a:schemeClr val="bg1"/>
                </a:solidFill>
                <a:latin typeface="HGSｺﾞｼｯｸE" panose="020B0900000000000000" pitchFamily="50" charset="-128"/>
                <a:ea typeface="HGSｺﾞｼｯｸE" panose="020B0900000000000000" pitchFamily="50" charset="-128"/>
              </a:rPr>
              <a:t>お気軽にどうぞ！</a:t>
            </a:r>
          </a:p>
        </p:txBody>
      </p:sp>
      <p:sp>
        <p:nvSpPr>
          <p:cNvPr id="8" name="正方形/長方形 7"/>
          <p:cNvSpPr/>
          <p:nvPr/>
        </p:nvSpPr>
        <p:spPr>
          <a:xfrm>
            <a:off x="1413409" y="7982642"/>
            <a:ext cx="3018775" cy="353943"/>
          </a:xfrm>
          <a:prstGeom prst="rect">
            <a:avLst/>
          </a:prstGeom>
        </p:spPr>
        <p:txBody>
          <a:bodyPr wrap="none">
            <a:spAutoFit/>
          </a:bodyPr>
          <a:lstStyle/>
          <a:p>
            <a:r>
              <a:rPr lang="ja-JP" altLang="en-US" sz="1700" dirty="0">
                <a:latin typeface="HGSｺﾞｼｯｸE" panose="020B0900000000000000" pitchFamily="50" charset="-128"/>
                <a:ea typeface="HGSｺﾞｼｯｸE" panose="020B0900000000000000" pitchFamily="50" charset="-128"/>
              </a:rPr>
              <a:t>まずはお気軽にお電話下さい</a:t>
            </a:r>
          </a:p>
        </p:txBody>
      </p:sp>
      <p:sp>
        <p:nvSpPr>
          <p:cNvPr id="9" name="正方形/長方形 8"/>
          <p:cNvSpPr/>
          <p:nvPr/>
        </p:nvSpPr>
        <p:spPr>
          <a:xfrm>
            <a:off x="1413409" y="7621663"/>
            <a:ext cx="3018775" cy="353943"/>
          </a:xfrm>
          <a:prstGeom prst="rect">
            <a:avLst/>
          </a:prstGeom>
        </p:spPr>
        <p:txBody>
          <a:bodyPr wrap="none">
            <a:spAutoFit/>
          </a:bodyPr>
          <a:lstStyle/>
          <a:p>
            <a:r>
              <a:rPr lang="ja-JP" altLang="en-US" sz="1700" dirty="0">
                <a:latin typeface="HGSｺﾞｼｯｸE" panose="020B0900000000000000" pitchFamily="50" charset="-128"/>
                <a:ea typeface="HGSｺﾞｼｯｸE" panose="020B0900000000000000" pitchFamily="50" charset="-128"/>
              </a:rPr>
              <a:t>ご</a:t>
            </a:r>
            <a:r>
              <a:rPr lang="ja-JP" altLang="en-US" sz="1700" dirty="0" smtClean="0">
                <a:latin typeface="HGSｺﾞｼｯｸE" panose="020B0900000000000000" pitchFamily="50" charset="-128"/>
                <a:ea typeface="HGSｺﾞｼｯｸE" panose="020B0900000000000000" pitchFamily="50" charset="-128"/>
              </a:rPr>
              <a:t>希望に合わせて調整します</a:t>
            </a:r>
            <a:endParaRPr lang="ja-JP" altLang="en-US" sz="1700" dirty="0">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1413409" y="7269923"/>
            <a:ext cx="3751348" cy="323165"/>
          </a:xfrm>
          <a:prstGeom prst="rect">
            <a:avLst/>
          </a:prstGeom>
        </p:spPr>
        <p:txBody>
          <a:bodyPr wrap="none">
            <a:spAutoFit/>
          </a:bodyPr>
          <a:lstStyle/>
          <a:p>
            <a:r>
              <a:rPr lang="en-US" altLang="ja-JP" sz="1500" dirty="0" smtClean="0">
                <a:latin typeface="HGSｺﾞｼｯｸE" panose="020B0900000000000000" pitchFamily="50" charset="-128"/>
                <a:ea typeface="HGSｺﾞｼｯｸE" panose="020B0900000000000000" pitchFamily="50" charset="-128"/>
              </a:rPr>
              <a:t>※1</a:t>
            </a:r>
            <a:r>
              <a:rPr lang="ja-JP" altLang="en-US" sz="1500" dirty="0" smtClean="0">
                <a:latin typeface="HGSｺﾞｼｯｸE" panose="020B0900000000000000" pitchFamily="50" charset="-128"/>
                <a:ea typeface="HGSｺﾞｼｯｸE" panose="020B0900000000000000" pitchFamily="50" charset="-128"/>
              </a:rPr>
              <a:t>時間からでもお気軽にご相談ください</a:t>
            </a:r>
            <a:endParaRPr lang="ja-JP" altLang="en-US" sz="1500" dirty="0">
              <a:latin typeface="HGSｺﾞｼｯｸE" panose="020B0900000000000000" pitchFamily="50" charset="-128"/>
              <a:ea typeface="HGSｺﾞｼｯｸE" panose="020B0900000000000000" pitchFamily="50" charset="-128"/>
            </a:endParaRPr>
          </a:p>
        </p:txBody>
      </p:sp>
      <p:sp>
        <p:nvSpPr>
          <p:cNvPr id="12" name="正方形/長方形 11"/>
          <p:cNvSpPr/>
          <p:nvPr/>
        </p:nvSpPr>
        <p:spPr>
          <a:xfrm>
            <a:off x="1320343" y="7006270"/>
            <a:ext cx="5529719" cy="323165"/>
          </a:xfrm>
          <a:prstGeom prst="rect">
            <a:avLst/>
          </a:prstGeom>
        </p:spPr>
        <p:txBody>
          <a:bodyPr wrap="square">
            <a:spAutoFit/>
          </a:bodyPr>
          <a:lstStyle/>
          <a:p>
            <a:r>
              <a:rPr lang="ja-JP" altLang="en-US" sz="1500" dirty="0" smtClean="0">
                <a:latin typeface="HGSｺﾞｼｯｸE" panose="020B0900000000000000" pitchFamily="50" charset="-128"/>
                <a:ea typeface="HGSｺﾞｼｯｸE" panose="020B0900000000000000" pitchFamily="50" charset="-128"/>
              </a:rPr>
              <a:t>特に</a:t>
            </a:r>
            <a:r>
              <a:rPr lang="en-US" altLang="ja-JP" sz="1500" dirty="0" smtClean="0">
                <a:latin typeface="HGSｺﾞｼｯｸE" panose="020B0900000000000000" pitchFamily="50" charset="-128"/>
                <a:ea typeface="HGSｺﾞｼｯｸE" panose="020B0900000000000000" pitchFamily="50" charset="-128"/>
              </a:rPr>
              <a:t>7</a:t>
            </a:r>
            <a:r>
              <a:rPr lang="en-US" altLang="ja-JP" sz="1500" dirty="0">
                <a:latin typeface="HGSｺﾞｼｯｸE" panose="020B0900000000000000" pitchFamily="50" charset="-128"/>
                <a:ea typeface="HGSｺﾞｼｯｸE" panose="020B0900000000000000" pitchFamily="50" charset="-128"/>
              </a:rPr>
              <a:t>:</a:t>
            </a:r>
            <a:r>
              <a:rPr lang="en-US" altLang="ja-JP" sz="1500" dirty="0" smtClean="0">
                <a:latin typeface="HGSｺﾞｼｯｸE" panose="020B0900000000000000" pitchFamily="50" charset="-128"/>
                <a:ea typeface="HGSｺﾞｼｯｸE" panose="020B0900000000000000" pitchFamily="50" charset="-128"/>
              </a:rPr>
              <a:t>00〜8:30</a:t>
            </a:r>
            <a:r>
              <a:rPr lang="ja-JP" altLang="en-US" sz="1500" dirty="0" err="1" smtClean="0">
                <a:latin typeface="HGSｺﾞｼｯｸE" panose="020B0900000000000000" pitchFamily="50" charset="-128"/>
                <a:ea typeface="HGSｺﾞｼｯｸE" panose="020B0900000000000000" pitchFamily="50" charset="-128"/>
              </a:rPr>
              <a:t>、</a:t>
            </a:r>
            <a:r>
              <a:rPr lang="en-US" altLang="ja-JP" sz="1500" dirty="0" smtClean="0">
                <a:latin typeface="HGSｺﾞｼｯｸE" panose="020B0900000000000000" pitchFamily="50" charset="-128"/>
                <a:ea typeface="HGSｺﾞｼｯｸE" panose="020B0900000000000000" pitchFamily="50" charset="-128"/>
              </a:rPr>
              <a:t>17:30〜22:00</a:t>
            </a:r>
            <a:r>
              <a:rPr lang="ja-JP" altLang="en-US" sz="1500" dirty="0" smtClean="0">
                <a:latin typeface="HGSｺﾞｼｯｸE" panose="020B0900000000000000" pitchFamily="50" charset="-128"/>
                <a:ea typeface="HGSｺﾞｼｯｸE" panose="020B0900000000000000" pitchFamily="50" charset="-128"/>
              </a:rPr>
              <a:t>の間の勤務大歓迎　</a:t>
            </a:r>
            <a:endParaRPr lang="ja-JP" altLang="en-US" sz="1500" dirty="0">
              <a:latin typeface="HGSｺﾞｼｯｸE" panose="020B0900000000000000" pitchFamily="50" charset="-128"/>
              <a:ea typeface="HGSｺﾞｼｯｸE" panose="020B0900000000000000" pitchFamily="50" charset="-128"/>
            </a:endParaRPr>
          </a:p>
        </p:txBody>
      </p:sp>
      <p:sp>
        <p:nvSpPr>
          <p:cNvPr id="13" name="正方形/長方形 12"/>
          <p:cNvSpPr/>
          <p:nvPr/>
        </p:nvSpPr>
        <p:spPr>
          <a:xfrm>
            <a:off x="1413409" y="6692492"/>
            <a:ext cx="3886200" cy="353943"/>
          </a:xfrm>
          <a:prstGeom prst="rect">
            <a:avLst/>
          </a:prstGeom>
        </p:spPr>
        <p:txBody>
          <a:bodyPr>
            <a:spAutoFit/>
          </a:bodyPr>
          <a:lstStyle/>
          <a:p>
            <a:r>
              <a:rPr lang="ja-JP" altLang="en-US" sz="1700" dirty="0" smtClean="0">
                <a:latin typeface="HGSｺﾞｼｯｸE" panose="020B0900000000000000" pitchFamily="50" charset="-128"/>
                <a:ea typeface="HGSｺﾞｼｯｸE" panose="020B0900000000000000" pitchFamily="50" charset="-128"/>
              </a:rPr>
              <a:t>働けるお時間に合わせて調整可能です。</a:t>
            </a:r>
            <a:endParaRPr lang="ja-JP" altLang="en-US" sz="1700" dirty="0">
              <a:latin typeface="HGSｺﾞｼｯｸE" panose="020B0900000000000000" pitchFamily="50" charset="-128"/>
              <a:ea typeface="HGSｺﾞｼｯｸE" panose="020B0900000000000000" pitchFamily="50" charset="-128"/>
            </a:endParaRPr>
          </a:p>
        </p:txBody>
      </p:sp>
      <p:sp>
        <p:nvSpPr>
          <p:cNvPr id="14" name="正方形/長方形 13"/>
          <p:cNvSpPr/>
          <p:nvPr/>
        </p:nvSpPr>
        <p:spPr>
          <a:xfrm>
            <a:off x="1413409" y="6318544"/>
            <a:ext cx="4588115" cy="353943"/>
          </a:xfrm>
          <a:prstGeom prst="rect">
            <a:avLst/>
          </a:prstGeom>
        </p:spPr>
        <p:txBody>
          <a:bodyPr wrap="none">
            <a:spAutoFit/>
          </a:bodyPr>
          <a:lstStyle/>
          <a:p>
            <a:r>
              <a:rPr lang="ja-JP" altLang="en-US" sz="1700" dirty="0">
                <a:latin typeface="HGSｺﾞｼｯｸE" panose="020B0900000000000000" pitchFamily="50" charset="-128"/>
                <a:ea typeface="HGSｺﾞｼｯｸE" panose="020B0900000000000000" pitchFamily="50" charset="-128"/>
              </a:rPr>
              <a:t>時給</a:t>
            </a:r>
            <a:r>
              <a:rPr lang="en-US" altLang="ja-JP" sz="1700" dirty="0" smtClean="0">
                <a:latin typeface="HGSｺﾞｼｯｸE" panose="020B0900000000000000" pitchFamily="50" charset="-128"/>
                <a:ea typeface="HGSｺﾞｼｯｸE" panose="020B0900000000000000" pitchFamily="50" charset="-128"/>
              </a:rPr>
              <a:t>1,200</a:t>
            </a:r>
            <a:r>
              <a:rPr lang="ja-JP" altLang="en-US" sz="1700" dirty="0" smtClean="0">
                <a:latin typeface="HGSｺﾞｼｯｸE" panose="020B0900000000000000" pitchFamily="50" charset="-128"/>
                <a:ea typeface="HGSｺﾞｼｯｸE" panose="020B0900000000000000" pitchFamily="50" charset="-128"/>
              </a:rPr>
              <a:t>円</a:t>
            </a:r>
            <a:r>
              <a:rPr lang="ja-JP" altLang="en-US" sz="1700" dirty="0" smtClean="0">
                <a:latin typeface="HGSｺﾞｼｯｸE" panose="020B0900000000000000" pitchFamily="50" charset="-128"/>
                <a:ea typeface="HGSｺﾞｼｯｸE" panose="020B0900000000000000" pitchFamily="50" charset="-128"/>
              </a:rPr>
              <a:t>　</a:t>
            </a:r>
            <a:r>
              <a:rPr lang="en-US" altLang="ja-JP" sz="1700" dirty="0" smtClean="0">
                <a:latin typeface="HGSｺﾞｼｯｸE" panose="020B0900000000000000" pitchFamily="50" charset="-128"/>
                <a:ea typeface="HGSｺﾞｼｯｸE" panose="020B0900000000000000" pitchFamily="50" charset="-128"/>
              </a:rPr>
              <a:t>6</a:t>
            </a:r>
            <a:r>
              <a:rPr lang="ja-JP" altLang="en-US" sz="1700" dirty="0" smtClean="0">
                <a:latin typeface="HGSｺﾞｼｯｸE" panose="020B0900000000000000" pitchFamily="50" charset="-128"/>
                <a:ea typeface="HGSｺﾞｼｯｸE" panose="020B0900000000000000" pitchFamily="50" charset="-128"/>
              </a:rPr>
              <a:t>時～</a:t>
            </a:r>
            <a:r>
              <a:rPr lang="en-US" altLang="ja-JP" sz="1700" dirty="0" smtClean="0">
                <a:latin typeface="HGSｺﾞｼｯｸE" panose="020B0900000000000000" pitchFamily="50" charset="-128"/>
                <a:ea typeface="HGSｺﾞｼｯｸE" panose="020B0900000000000000" pitchFamily="50" charset="-128"/>
              </a:rPr>
              <a:t>8</a:t>
            </a:r>
            <a:r>
              <a:rPr lang="ja-JP" altLang="en-US" sz="1700" dirty="0" smtClean="0">
                <a:latin typeface="HGSｺﾞｼｯｸE" panose="020B0900000000000000" pitchFamily="50" charset="-128"/>
                <a:ea typeface="HGSｺﾞｼｯｸE" panose="020B0900000000000000" pitchFamily="50" charset="-128"/>
              </a:rPr>
              <a:t>時、</a:t>
            </a:r>
            <a:r>
              <a:rPr lang="en-US" altLang="ja-JP" sz="1700" dirty="0" smtClean="0">
                <a:latin typeface="HGSｺﾞｼｯｸE" panose="020B0900000000000000" pitchFamily="50" charset="-128"/>
                <a:ea typeface="HGSｺﾞｼｯｸE" panose="020B0900000000000000" pitchFamily="50" charset="-128"/>
              </a:rPr>
              <a:t>18</a:t>
            </a:r>
            <a:r>
              <a:rPr lang="ja-JP" altLang="en-US" sz="1700" dirty="0" smtClean="0">
                <a:latin typeface="HGSｺﾞｼｯｸE" panose="020B0900000000000000" pitchFamily="50" charset="-128"/>
                <a:ea typeface="HGSｺﾞｼｯｸE" panose="020B0900000000000000" pitchFamily="50" charset="-128"/>
              </a:rPr>
              <a:t>時～</a:t>
            </a:r>
            <a:r>
              <a:rPr lang="en-US" altLang="ja-JP" sz="1700" dirty="0" smtClean="0">
                <a:latin typeface="HGSｺﾞｼｯｸE" panose="020B0900000000000000" pitchFamily="50" charset="-128"/>
                <a:ea typeface="HGSｺﾞｼｯｸE" panose="020B0900000000000000" pitchFamily="50" charset="-128"/>
              </a:rPr>
              <a:t>22</a:t>
            </a:r>
            <a:r>
              <a:rPr lang="ja-JP" altLang="en-US" sz="1700" dirty="0" smtClean="0">
                <a:latin typeface="HGSｺﾞｼｯｸE" panose="020B0900000000000000" pitchFamily="50" charset="-128"/>
                <a:ea typeface="HGSｺﾞｼｯｸE" panose="020B0900000000000000" pitchFamily="50" charset="-128"/>
              </a:rPr>
              <a:t>時は</a:t>
            </a:r>
            <a:r>
              <a:rPr lang="en-US" altLang="ja-JP" sz="1700" dirty="0" smtClean="0">
                <a:latin typeface="HGSｺﾞｼｯｸE" panose="020B0900000000000000" pitchFamily="50" charset="-128"/>
                <a:ea typeface="HGSｺﾞｼｯｸE" panose="020B0900000000000000" pitchFamily="50" charset="-128"/>
              </a:rPr>
              <a:t>2</a:t>
            </a:r>
            <a:r>
              <a:rPr lang="ja-JP" altLang="en-US" sz="1700" dirty="0" smtClean="0">
                <a:latin typeface="HGSｺﾞｼｯｸE" panose="020B0900000000000000" pitchFamily="50" charset="-128"/>
                <a:ea typeface="HGSｺﾞｼｯｸE" panose="020B0900000000000000" pitchFamily="50" charset="-128"/>
              </a:rPr>
              <a:t>割増</a:t>
            </a:r>
            <a:endParaRPr lang="ja-JP" altLang="en-US" sz="1700" dirty="0">
              <a:latin typeface="HGSｺﾞｼｯｸE" panose="020B0900000000000000" pitchFamily="50" charset="-128"/>
              <a:ea typeface="HGSｺﾞｼｯｸE" panose="020B0900000000000000" pitchFamily="50" charset="-128"/>
            </a:endParaRPr>
          </a:p>
        </p:txBody>
      </p:sp>
      <p:sp>
        <p:nvSpPr>
          <p:cNvPr id="15" name="正方形/長方形 14"/>
          <p:cNvSpPr/>
          <p:nvPr/>
        </p:nvSpPr>
        <p:spPr>
          <a:xfrm>
            <a:off x="1413408" y="5946368"/>
            <a:ext cx="5968466" cy="353943"/>
          </a:xfrm>
          <a:prstGeom prst="rect">
            <a:avLst/>
          </a:prstGeom>
        </p:spPr>
        <p:txBody>
          <a:bodyPr wrap="square">
            <a:spAutoFit/>
          </a:bodyPr>
          <a:lstStyle/>
          <a:p>
            <a:r>
              <a:rPr lang="ja-JP" altLang="en-US" sz="1700" dirty="0">
                <a:latin typeface="HGSｺﾞｼｯｸE" panose="020B0900000000000000" pitchFamily="50" charset="-128"/>
                <a:ea typeface="HGSｺﾞｼｯｸE" panose="020B0900000000000000" pitchFamily="50" charset="-128"/>
              </a:rPr>
              <a:t>経験・年齢不問（ヘルパー</a:t>
            </a:r>
            <a:r>
              <a:rPr lang="en-US" altLang="ja-JP" sz="1700" dirty="0">
                <a:latin typeface="HGSｺﾞｼｯｸE" panose="020B0900000000000000" pitchFamily="50" charset="-128"/>
                <a:ea typeface="HGSｺﾞｼｯｸE" panose="020B0900000000000000" pitchFamily="50" charset="-128"/>
              </a:rPr>
              <a:t>2</a:t>
            </a:r>
            <a:r>
              <a:rPr lang="ja-JP" altLang="en-US" sz="1700" dirty="0">
                <a:latin typeface="HGSｺﾞｼｯｸE" panose="020B0900000000000000" pitchFamily="50" charset="-128"/>
                <a:ea typeface="HGSｺﾞｼｯｸE" panose="020B0900000000000000" pitchFamily="50" charset="-128"/>
              </a:rPr>
              <a:t>級以上</a:t>
            </a:r>
            <a:r>
              <a:rPr lang="ja-JP" altLang="en-US" sz="1700" dirty="0" smtClean="0">
                <a:latin typeface="HGSｺﾞｼｯｸE" panose="020B0900000000000000" pitchFamily="50" charset="-128"/>
                <a:ea typeface="HGSｺﾞｼｯｸE" panose="020B0900000000000000" pitchFamily="50" charset="-128"/>
              </a:rPr>
              <a:t>）（自動車普通免許）</a:t>
            </a:r>
            <a:endParaRPr lang="ja-JP" altLang="en-US" sz="1700" dirty="0">
              <a:latin typeface="HGSｺﾞｼｯｸE" panose="020B0900000000000000" pitchFamily="50" charset="-128"/>
              <a:ea typeface="HGSｺﾞｼｯｸE" panose="020B0900000000000000" pitchFamily="50" charset="-128"/>
            </a:endParaRPr>
          </a:p>
        </p:txBody>
      </p:sp>
      <p:sp>
        <p:nvSpPr>
          <p:cNvPr id="17" name="正方形/長方形 16"/>
          <p:cNvSpPr/>
          <p:nvPr/>
        </p:nvSpPr>
        <p:spPr>
          <a:xfrm>
            <a:off x="1413409" y="5572127"/>
            <a:ext cx="5600166" cy="353943"/>
          </a:xfrm>
          <a:prstGeom prst="rect">
            <a:avLst/>
          </a:prstGeom>
        </p:spPr>
        <p:txBody>
          <a:bodyPr wrap="square">
            <a:spAutoFit/>
          </a:bodyPr>
          <a:lstStyle/>
          <a:p>
            <a:r>
              <a:rPr lang="ja-JP" altLang="en-US" sz="1700" dirty="0" err="1" smtClean="0">
                <a:latin typeface="HGSｺﾞｼｯｸE" panose="020B0900000000000000" pitchFamily="50" charset="-128"/>
                <a:ea typeface="HGSｺﾞｼｯｸE" panose="020B0900000000000000" pitchFamily="50" charset="-128"/>
              </a:rPr>
              <a:t>障がい</a:t>
            </a:r>
            <a:r>
              <a:rPr lang="ja-JP" altLang="en-US" sz="1700" dirty="0" smtClean="0">
                <a:latin typeface="HGSｺﾞｼｯｸE" panose="020B0900000000000000" pitchFamily="50" charset="-128"/>
                <a:ea typeface="HGSｺﾞｼｯｸE" panose="020B0900000000000000" pitchFamily="50" charset="-128"/>
              </a:rPr>
              <a:t>者のお宅に訪問し生活の介助をするお仕事です</a:t>
            </a:r>
            <a:endParaRPr lang="ja-JP" altLang="en-US" sz="1700" dirty="0">
              <a:latin typeface="HGSｺﾞｼｯｸE" panose="020B0900000000000000" pitchFamily="50" charset="-128"/>
              <a:ea typeface="HGSｺﾞｼｯｸE" panose="020B0900000000000000" pitchFamily="50" charset="-128"/>
            </a:endParaRPr>
          </a:p>
        </p:txBody>
      </p:sp>
      <p:sp>
        <p:nvSpPr>
          <p:cNvPr id="26" name="正方形/長方形 25"/>
          <p:cNvSpPr/>
          <p:nvPr/>
        </p:nvSpPr>
        <p:spPr>
          <a:xfrm>
            <a:off x="1435054" y="3131600"/>
            <a:ext cx="2492990" cy="323165"/>
          </a:xfrm>
          <a:prstGeom prst="rect">
            <a:avLst/>
          </a:prstGeom>
        </p:spPr>
        <p:txBody>
          <a:bodyPr wrap="none">
            <a:spAutoFit/>
          </a:bodyPr>
          <a:lstStyle/>
          <a:p>
            <a:r>
              <a:rPr lang="ja-JP" altLang="en-US" sz="1500" dirty="0" smtClean="0">
                <a:solidFill>
                  <a:schemeClr val="bg1"/>
                </a:solidFill>
                <a:latin typeface="HGS創英角ｺﾞｼｯｸUB" panose="020B0900000000000000" pitchFamily="50" charset="-128"/>
                <a:ea typeface="HGS創英角ｺﾞｼｯｸUB" panose="020B0900000000000000" pitchFamily="50" charset="-128"/>
              </a:rPr>
              <a:t>とても働きやすい職場です</a:t>
            </a:r>
            <a:endParaRPr lang="ja-JP" altLang="en-US" sz="1500" dirty="0">
              <a:solidFill>
                <a:schemeClr val="bg1"/>
              </a:solidFill>
              <a:latin typeface="HGS創英角ｺﾞｼｯｸUB" panose="020B0900000000000000" pitchFamily="50" charset="-128"/>
              <a:ea typeface="HGS創英角ｺﾞｼｯｸUB" panose="020B0900000000000000" pitchFamily="50" charset="-128"/>
            </a:endParaRPr>
          </a:p>
        </p:txBody>
      </p:sp>
      <p:sp>
        <p:nvSpPr>
          <p:cNvPr id="27" name="正方形/長方形 26"/>
          <p:cNvSpPr/>
          <p:nvPr/>
        </p:nvSpPr>
        <p:spPr>
          <a:xfrm>
            <a:off x="342361" y="4474267"/>
            <a:ext cx="4064996" cy="338554"/>
          </a:xfrm>
          <a:prstGeom prst="rect">
            <a:avLst/>
          </a:prstGeom>
        </p:spPr>
        <p:txBody>
          <a:bodyPr wrap="square">
            <a:spAutoFit/>
          </a:bodyPr>
          <a:lstStyle/>
          <a:p>
            <a:r>
              <a:rPr lang="en-US" altLang="ja-JP" sz="1600" dirty="0">
                <a:latin typeface="HGS創英角ｺﾞｼｯｸUB" panose="020B0900000000000000" pitchFamily="50" charset="-128"/>
                <a:ea typeface="HGS創英角ｺﾞｼｯｸUB" panose="020B0900000000000000" pitchFamily="50" charset="-128"/>
              </a:rPr>
              <a:t>※</a:t>
            </a:r>
            <a:r>
              <a:rPr lang="ja-JP" altLang="en-US" sz="1600" dirty="0">
                <a:latin typeface="HGS創英角ｺﾞｼｯｸUB" panose="020B0900000000000000" pitchFamily="50" charset="-128"/>
                <a:ea typeface="HGS創英角ｺﾞｼｯｸUB" panose="020B0900000000000000" pitchFamily="50" charset="-128"/>
              </a:rPr>
              <a:t>ヘルパー</a:t>
            </a:r>
            <a:r>
              <a:rPr lang="en-US" altLang="ja-JP" sz="1600" dirty="0">
                <a:latin typeface="HGS創英角ｺﾞｼｯｸUB" panose="020B0900000000000000" pitchFamily="50" charset="-128"/>
                <a:ea typeface="HGS創英角ｺﾞｼｯｸUB" panose="020B0900000000000000" pitchFamily="50" charset="-128"/>
              </a:rPr>
              <a:t>2</a:t>
            </a:r>
            <a:r>
              <a:rPr lang="ja-JP" altLang="en-US" sz="1600" dirty="0">
                <a:latin typeface="HGS創英角ｺﾞｼｯｸUB" panose="020B0900000000000000" pitchFamily="50" charset="-128"/>
                <a:ea typeface="HGS創英角ｺﾞｼｯｸUB" panose="020B0900000000000000" pitchFamily="50" charset="-128"/>
              </a:rPr>
              <a:t>級以上の方を募集しています</a:t>
            </a:r>
          </a:p>
        </p:txBody>
      </p:sp>
      <p:pic>
        <p:nvPicPr>
          <p:cNvPr id="29" name="図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5002" y="3600251"/>
            <a:ext cx="4367793" cy="816866"/>
          </a:xfrm>
          <a:prstGeom prst="rect">
            <a:avLst/>
          </a:prstGeom>
        </p:spPr>
      </p:pic>
      <p:pic>
        <p:nvPicPr>
          <p:cNvPr id="30" name="図 2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15435" y="2516382"/>
            <a:ext cx="2298197" cy="2295149"/>
          </a:xfrm>
          <a:prstGeom prst="rect">
            <a:avLst/>
          </a:prstGeom>
        </p:spPr>
      </p:pic>
      <p:pic>
        <p:nvPicPr>
          <p:cNvPr id="2" name="図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30550" y="-483030"/>
            <a:ext cx="6247883" cy="3614629"/>
          </a:xfrm>
          <a:prstGeom prst="rect">
            <a:avLst/>
          </a:prstGeom>
        </p:spPr>
      </p:pic>
      <p:pic>
        <p:nvPicPr>
          <p:cNvPr id="16" name="図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86288" y="9144180"/>
            <a:ext cx="2627344" cy="1426296"/>
          </a:xfrm>
          <a:prstGeom prst="rect">
            <a:avLst/>
          </a:prstGeom>
        </p:spPr>
      </p:pic>
      <p:sp>
        <p:nvSpPr>
          <p:cNvPr id="18" name="テキスト ボックス 17"/>
          <p:cNvSpPr txBox="1"/>
          <p:nvPr/>
        </p:nvSpPr>
        <p:spPr>
          <a:xfrm>
            <a:off x="5572125" y="2931095"/>
            <a:ext cx="1181100" cy="401007"/>
          </a:xfrm>
          <a:prstGeom prst="rect">
            <a:avLst/>
          </a:prstGeom>
          <a:solidFill>
            <a:srgbClr val="FFFF99"/>
          </a:solidFill>
        </p:spPr>
        <p:txBody>
          <a:bodyPr wrap="square" rtlCol="0">
            <a:spAutoFit/>
          </a:bodyPr>
          <a:lstStyle/>
          <a:p>
            <a:endParaRPr kumimoji="1" lang="ja-JP" altLang="en-US" dirty="0"/>
          </a:p>
        </p:txBody>
      </p:sp>
    </p:spTree>
    <p:extLst>
      <p:ext uri="{BB962C8B-B14F-4D97-AF65-F5344CB8AC3E}">
        <p14:creationId xmlns:p14="http://schemas.microsoft.com/office/powerpoint/2010/main" val="779290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385122" y="5550423"/>
            <a:ext cx="7257624" cy="1635704"/>
          </a:xfrm>
          <a:prstGeom prst="rect">
            <a:avLst/>
          </a:prstGeom>
          <a:solidFill>
            <a:schemeClr val="bg1">
              <a:lumMod val="95000"/>
            </a:schemeClr>
          </a:solidFill>
        </p:spPr>
        <p:txBody>
          <a:bodyPr wrap="square" rtlCol="0">
            <a:spAutoFit/>
          </a:bodyPr>
          <a:lstStyle/>
          <a:p>
            <a:r>
              <a:rPr lang="ja-JP" altLang="en-US" dirty="0" smtClean="0">
                <a:latin typeface="りいてがきN R" pitchFamily="50" charset="-128"/>
                <a:ea typeface="りいてがきN R" pitchFamily="50" charset="-128"/>
              </a:rPr>
              <a:t>・紹介していただいた方</a:t>
            </a:r>
            <a:endParaRPr lang="en-US" altLang="ja-JP" dirty="0" smtClean="0">
              <a:latin typeface="りいてがきN R" pitchFamily="50" charset="-128"/>
              <a:ea typeface="りいてがきN R" pitchFamily="50" charset="-128"/>
            </a:endParaRPr>
          </a:p>
          <a:p>
            <a:r>
              <a:rPr lang="ja-JP" altLang="en-US" dirty="0">
                <a:latin typeface="りいてがきN R" pitchFamily="50" charset="-128"/>
                <a:ea typeface="りいてがきN R" pitchFamily="50" charset="-128"/>
              </a:rPr>
              <a:t>　</a:t>
            </a:r>
            <a:r>
              <a:rPr lang="ja-JP" altLang="en-US" dirty="0" smtClean="0">
                <a:latin typeface="りいてがきN R" pitchFamily="50" charset="-128"/>
                <a:ea typeface="りいてがきN R" pitchFamily="50" charset="-128"/>
              </a:rPr>
              <a:t>　面接まで来て頂ければ、</a:t>
            </a:r>
            <a:r>
              <a:rPr lang="en-US" altLang="ja-JP" dirty="0" smtClean="0">
                <a:latin typeface="りいてがきN R" pitchFamily="50" charset="-128"/>
                <a:ea typeface="りいてがきN R" pitchFamily="50" charset="-128"/>
              </a:rPr>
              <a:t>2500</a:t>
            </a:r>
            <a:r>
              <a:rPr lang="ja-JP" altLang="en-US" dirty="0" smtClean="0">
                <a:latin typeface="りいてがきN R" pitchFamily="50" charset="-128"/>
                <a:ea typeface="りいてがきN R" pitchFamily="50" charset="-128"/>
              </a:rPr>
              <a:t>円　</a:t>
            </a:r>
            <a:endParaRPr lang="en-US" altLang="ja-JP" dirty="0" smtClean="0">
              <a:latin typeface="りいてがきN R" pitchFamily="50" charset="-128"/>
              <a:ea typeface="りいてがきN R" pitchFamily="50" charset="-128"/>
            </a:endParaRPr>
          </a:p>
          <a:p>
            <a:r>
              <a:rPr lang="ja-JP" altLang="en-US" dirty="0">
                <a:latin typeface="りいてがきN R" pitchFamily="50" charset="-128"/>
                <a:ea typeface="りいてがきN R" pitchFamily="50" charset="-128"/>
              </a:rPr>
              <a:t>　</a:t>
            </a:r>
            <a:r>
              <a:rPr lang="ja-JP" altLang="en-US" dirty="0" smtClean="0">
                <a:latin typeface="りいてがきN R" pitchFamily="50" charset="-128"/>
                <a:ea typeface="りいてがきN R" pitchFamily="50" charset="-128"/>
              </a:rPr>
              <a:t>　採用後、</a:t>
            </a:r>
            <a:r>
              <a:rPr lang="en-US" altLang="ja-JP" dirty="0" smtClean="0">
                <a:latin typeface="りいてがきN R" pitchFamily="50" charset="-128"/>
                <a:ea typeface="りいてがきN R" pitchFamily="50" charset="-128"/>
              </a:rPr>
              <a:t>3</a:t>
            </a:r>
            <a:r>
              <a:rPr lang="ja-JP" altLang="en-US" dirty="0" smtClean="0">
                <a:latin typeface="りいてがきN R" pitchFamily="50" charset="-128"/>
                <a:ea typeface="りいてがきN R" pitchFamily="50" charset="-128"/>
              </a:rPr>
              <a:t>か月継続で</a:t>
            </a:r>
            <a:r>
              <a:rPr lang="en-US" altLang="ja-JP" dirty="0" smtClean="0">
                <a:latin typeface="りいてがきN R" pitchFamily="50" charset="-128"/>
                <a:ea typeface="りいてがきN R" pitchFamily="50" charset="-128"/>
              </a:rPr>
              <a:t>10000</a:t>
            </a:r>
            <a:r>
              <a:rPr lang="ja-JP" altLang="en-US" dirty="0" smtClean="0">
                <a:latin typeface="りいてがきN R" pitchFamily="50" charset="-128"/>
                <a:ea typeface="りいてがきN R" pitchFamily="50" charset="-128"/>
              </a:rPr>
              <a:t>円　　　謝金あり</a:t>
            </a:r>
            <a:endParaRPr lang="en-US" altLang="ja-JP" dirty="0" smtClean="0">
              <a:latin typeface="りいてがきN R" pitchFamily="50" charset="-128"/>
              <a:ea typeface="りいてがきN R" pitchFamily="50" charset="-128"/>
            </a:endParaRPr>
          </a:p>
          <a:p>
            <a:r>
              <a:rPr lang="ja-JP" altLang="en-US" dirty="0" smtClean="0">
                <a:latin typeface="りいてがきN R" pitchFamily="50" charset="-128"/>
                <a:ea typeface="りいてがきN R" pitchFamily="50" charset="-128"/>
              </a:rPr>
              <a:t>・採用された方</a:t>
            </a:r>
            <a:endParaRPr lang="en-US" altLang="ja-JP" dirty="0" smtClean="0">
              <a:latin typeface="りいてがきN R" pitchFamily="50" charset="-128"/>
              <a:ea typeface="りいてがきN R" pitchFamily="50" charset="-128"/>
            </a:endParaRPr>
          </a:p>
          <a:p>
            <a:r>
              <a:rPr kumimoji="1" lang="ja-JP" altLang="en-US" dirty="0" smtClean="0">
                <a:latin typeface="りいてがきN R" pitchFamily="50" charset="-128"/>
                <a:ea typeface="りいてがきN R" pitchFamily="50" charset="-128"/>
              </a:rPr>
              <a:t>　　手当　</a:t>
            </a:r>
            <a:r>
              <a:rPr kumimoji="1" lang="en-US" altLang="ja-JP" dirty="0" smtClean="0">
                <a:latin typeface="りいてがきN R" pitchFamily="50" charset="-128"/>
                <a:ea typeface="りいてがきN R" pitchFamily="50" charset="-128"/>
              </a:rPr>
              <a:t>10000</a:t>
            </a:r>
            <a:r>
              <a:rPr kumimoji="1" lang="ja-JP" altLang="en-US" dirty="0" smtClean="0">
                <a:latin typeface="りいてがきN R" pitchFamily="50" charset="-128"/>
                <a:ea typeface="りいてがきN R" pitchFamily="50" charset="-128"/>
              </a:rPr>
              <a:t>円　支給</a:t>
            </a:r>
            <a:r>
              <a:rPr kumimoji="1" lang="ja-JP" altLang="en-US" sz="1800" dirty="0" smtClean="0">
                <a:latin typeface="りいてがきN R" pitchFamily="50" charset="-128"/>
                <a:ea typeface="りいてがきN R" pitchFamily="50" charset="-128"/>
              </a:rPr>
              <a:t>（</a:t>
            </a:r>
            <a:r>
              <a:rPr kumimoji="1" lang="en-US" altLang="ja-JP" sz="1800" u="sng" dirty="0" smtClean="0">
                <a:latin typeface="りいてがきN R" pitchFamily="50" charset="-128"/>
                <a:ea typeface="りいてがきN R" pitchFamily="50" charset="-128"/>
              </a:rPr>
              <a:t>3</a:t>
            </a:r>
            <a:r>
              <a:rPr kumimoji="1" lang="ja-JP" altLang="en-US" sz="1800" u="sng" dirty="0" smtClean="0">
                <a:latin typeface="りいてがきN R" pitchFamily="50" charset="-128"/>
                <a:ea typeface="りいてがきN R" pitchFamily="50" charset="-128"/>
              </a:rPr>
              <a:t>か月継続後</a:t>
            </a:r>
            <a:r>
              <a:rPr kumimoji="1" lang="en-US" altLang="ja-JP" sz="1800" u="sng" dirty="0" smtClean="0">
                <a:latin typeface="りいてがきN R" pitchFamily="50" charset="-128"/>
                <a:ea typeface="りいてがきN R" pitchFamily="50" charset="-128"/>
              </a:rPr>
              <a:t>+40</a:t>
            </a:r>
            <a:r>
              <a:rPr kumimoji="1" lang="ja-JP" altLang="en-US" sz="1800" u="sng" dirty="0" smtClean="0">
                <a:latin typeface="りいてがきN R" pitchFamily="50" charset="-128"/>
                <a:ea typeface="りいてがきN R" pitchFamily="50" charset="-128"/>
              </a:rPr>
              <a:t>時間以上勤務</a:t>
            </a:r>
            <a:r>
              <a:rPr kumimoji="1" lang="ja-JP" altLang="en-US" sz="1800" dirty="0" smtClean="0">
                <a:latin typeface="りいてがきN R" pitchFamily="50" charset="-128"/>
                <a:ea typeface="りいてがきN R" pitchFamily="50" charset="-128"/>
              </a:rPr>
              <a:t>）</a:t>
            </a:r>
            <a:r>
              <a:rPr kumimoji="1" lang="ja-JP" altLang="en-US" sz="1400" dirty="0" smtClean="0">
                <a:latin typeface="りいてがきN R" pitchFamily="50" charset="-128"/>
                <a:ea typeface="りいてがきN R" pitchFamily="50" charset="-128"/>
              </a:rPr>
              <a:t>　</a:t>
            </a:r>
            <a:endParaRPr kumimoji="1" lang="en-US" altLang="ja-JP" sz="1400" dirty="0" smtClean="0">
              <a:latin typeface="りいてがきN R" pitchFamily="50" charset="-128"/>
              <a:ea typeface="りいてがきN R" pitchFamily="50" charset="-128"/>
            </a:endParaRPr>
          </a:p>
        </p:txBody>
      </p:sp>
      <p:sp>
        <p:nvSpPr>
          <p:cNvPr id="28" name="円/楕円 27"/>
          <p:cNvSpPr/>
          <p:nvPr/>
        </p:nvSpPr>
        <p:spPr>
          <a:xfrm>
            <a:off x="4582220" y="4316331"/>
            <a:ext cx="2233195" cy="1610435"/>
          </a:xfrm>
          <a:prstGeom prst="ellipse">
            <a:avLst/>
          </a:prstGeom>
          <a:solidFill>
            <a:schemeClr val="accent4">
              <a:alpha val="62000"/>
            </a:scheme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30" name="Picture 6" descr="C:\Users\yasukiyo\AppData\Local\Microsoft\Windows\INetCache\IE\EMSGBK7A\yellow-25619_64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628236" y="7816005"/>
            <a:ext cx="669068" cy="652341"/>
          </a:xfrm>
          <a:prstGeom prst="rect">
            <a:avLst/>
          </a:prstGeom>
          <a:noFill/>
          <a:extLst>
            <a:ext uri="{909E8E84-426E-40DD-AFC4-6F175D3DCCD1}">
              <a14:hiddenFill xmlns:a14="http://schemas.microsoft.com/office/drawing/2010/main">
                <a:solidFill>
                  <a:srgbClr val="FFFFFF"/>
                </a:solidFill>
              </a14:hiddenFill>
            </a:ext>
          </a:extLst>
        </p:spPr>
      </p:pic>
      <p:sp>
        <p:nvSpPr>
          <p:cNvPr id="14" name="正方形/長方形 13"/>
          <p:cNvSpPr/>
          <p:nvPr/>
        </p:nvSpPr>
        <p:spPr>
          <a:xfrm>
            <a:off x="0" y="-85725"/>
            <a:ext cx="7775575" cy="29337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円/楕円 10"/>
          <p:cNvSpPr/>
          <p:nvPr/>
        </p:nvSpPr>
        <p:spPr>
          <a:xfrm>
            <a:off x="397373" y="183675"/>
            <a:ext cx="5848350" cy="10572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1" y="2081902"/>
            <a:ext cx="7775575" cy="223442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982534" y="358370"/>
            <a:ext cx="5419725" cy="707886"/>
          </a:xfrm>
          <a:prstGeom prst="rect">
            <a:avLst/>
          </a:prstGeom>
          <a:noFill/>
        </p:spPr>
        <p:txBody>
          <a:bodyPr wrap="square" rtlCol="0">
            <a:spAutoFit/>
          </a:bodyPr>
          <a:lstStyle/>
          <a:p>
            <a:r>
              <a:rPr lang="ja-JP" altLang="en-US" sz="4000" dirty="0">
                <a:solidFill>
                  <a:schemeClr val="bg1"/>
                </a:solidFill>
                <a:latin typeface="りいてがきN R" pitchFamily="50" charset="-128"/>
                <a:ea typeface="りいてがきN R" pitchFamily="50" charset="-128"/>
              </a:rPr>
              <a:t>あなた</a:t>
            </a:r>
            <a:r>
              <a:rPr lang="ja-JP" altLang="en-US" sz="4000" dirty="0" smtClean="0">
                <a:solidFill>
                  <a:schemeClr val="bg1"/>
                </a:solidFill>
                <a:latin typeface="りいてがきN R" pitchFamily="50" charset="-128"/>
                <a:ea typeface="りいてがきN R" pitchFamily="50" charset="-128"/>
              </a:rPr>
              <a:t>の介護資格</a:t>
            </a:r>
            <a:endParaRPr kumimoji="1" lang="ja-JP" altLang="en-US" sz="4000" dirty="0">
              <a:solidFill>
                <a:schemeClr val="bg1"/>
              </a:solidFill>
              <a:latin typeface="りいてがきN R" pitchFamily="50" charset="-128"/>
              <a:ea typeface="りいてがきN R" pitchFamily="50" charset="-128"/>
            </a:endParaRPr>
          </a:p>
        </p:txBody>
      </p:sp>
      <p:sp>
        <p:nvSpPr>
          <p:cNvPr id="6" name="テキスト ボックス 5"/>
          <p:cNvSpPr txBox="1"/>
          <p:nvPr/>
        </p:nvSpPr>
        <p:spPr>
          <a:xfrm>
            <a:off x="2230094" y="3606650"/>
            <a:ext cx="5181600" cy="709681"/>
          </a:xfrm>
          <a:prstGeom prst="rect">
            <a:avLst/>
          </a:prstGeom>
          <a:noFill/>
        </p:spPr>
        <p:txBody>
          <a:bodyPr wrap="square" rtlCol="0">
            <a:spAutoFit/>
          </a:bodyPr>
          <a:lstStyle/>
          <a:p>
            <a:r>
              <a:rPr kumimoji="1" lang="ja-JP" altLang="en-US" dirty="0" smtClean="0">
                <a:latin typeface="りいてがきN R" pitchFamily="50" charset="-128"/>
                <a:ea typeface="りいてがきN R" pitchFamily="50" charset="-128"/>
              </a:rPr>
              <a:t>　事務業務</a:t>
            </a:r>
            <a:r>
              <a:rPr kumimoji="1" lang="en-US" altLang="ja-JP" dirty="0" smtClean="0">
                <a:latin typeface="りいてがきN R" pitchFamily="50" charset="-128"/>
                <a:ea typeface="りいてがきN R" pitchFamily="50" charset="-128"/>
              </a:rPr>
              <a:t>+</a:t>
            </a:r>
            <a:r>
              <a:rPr kumimoji="1" lang="ja-JP" altLang="en-US" dirty="0" smtClean="0">
                <a:latin typeface="りいてがきN R" pitchFamily="50" charset="-128"/>
                <a:ea typeface="りいてがきN R" pitchFamily="50" charset="-128"/>
              </a:rPr>
              <a:t>研修　</a:t>
            </a:r>
            <a:r>
              <a:rPr kumimoji="1" lang="en-US" altLang="ja-JP" dirty="0" smtClean="0">
                <a:latin typeface="りいてがきN R" pitchFamily="50" charset="-128"/>
                <a:ea typeface="りいてがきN R" pitchFamily="50" charset="-128"/>
              </a:rPr>
              <a:t>750</a:t>
            </a:r>
            <a:r>
              <a:rPr kumimoji="1" lang="ja-JP" altLang="en-US" dirty="0" smtClean="0">
                <a:latin typeface="りいてがきN R" pitchFamily="50" charset="-128"/>
                <a:ea typeface="りいてがきN R" pitchFamily="50" charset="-128"/>
              </a:rPr>
              <a:t>円～</a:t>
            </a:r>
            <a:endParaRPr kumimoji="1" lang="en-US" altLang="ja-JP" dirty="0" smtClean="0">
              <a:latin typeface="りいてがきN R" pitchFamily="50" charset="-128"/>
              <a:ea typeface="りいてがきN R" pitchFamily="50" charset="-128"/>
            </a:endParaRPr>
          </a:p>
          <a:p>
            <a:r>
              <a:rPr lang="ja-JP" altLang="en-US" dirty="0" smtClean="0">
                <a:latin typeface="りいてがきN R" pitchFamily="50" charset="-128"/>
                <a:ea typeface="りいてがきN R" pitchFamily="50" charset="-128"/>
              </a:rPr>
              <a:t>　ヘルパー派遣時時給</a:t>
            </a:r>
            <a:r>
              <a:rPr lang="en-US" altLang="ja-JP" dirty="0" smtClean="0">
                <a:latin typeface="りいてがきN R" pitchFamily="50" charset="-128"/>
                <a:ea typeface="りいてがきN R" pitchFamily="50" charset="-128"/>
              </a:rPr>
              <a:t>1050</a:t>
            </a:r>
            <a:r>
              <a:rPr lang="ja-JP" altLang="en-US" dirty="0" smtClean="0">
                <a:latin typeface="りいてがきN R" pitchFamily="50" charset="-128"/>
                <a:ea typeface="りいてがきN R" pitchFamily="50" charset="-128"/>
              </a:rPr>
              <a:t>円～</a:t>
            </a:r>
            <a:endParaRPr lang="en-US" altLang="ja-JP" dirty="0" smtClean="0">
              <a:latin typeface="りいてがきN R" pitchFamily="50" charset="-128"/>
              <a:ea typeface="りいてがきN R" pitchFamily="50" charset="-128"/>
            </a:endParaRPr>
          </a:p>
        </p:txBody>
      </p:sp>
      <p:sp>
        <p:nvSpPr>
          <p:cNvPr id="2" name="テキスト ボックス 1"/>
          <p:cNvSpPr txBox="1"/>
          <p:nvPr/>
        </p:nvSpPr>
        <p:spPr>
          <a:xfrm>
            <a:off x="1047207" y="7890336"/>
            <a:ext cx="5451263" cy="401007"/>
          </a:xfrm>
          <a:prstGeom prst="rect">
            <a:avLst/>
          </a:prstGeom>
          <a:noFill/>
          <a:ln>
            <a:noFill/>
          </a:ln>
        </p:spPr>
        <p:txBody>
          <a:bodyPr wrap="square" rtlCol="0">
            <a:spAutoFit/>
          </a:bodyPr>
          <a:lstStyle/>
          <a:p>
            <a:r>
              <a:rPr kumimoji="1" lang="ja-JP" altLang="en-US" dirty="0" smtClean="0">
                <a:latin typeface="りいてがきN R" pitchFamily="50" charset="-128"/>
                <a:ea typeface="りいてがきN R" pitchFamily="50" charset="-128"/>
              </a:rPr>
              <a:t>　　　　</a:t>
            </a:r>
            <a:r>
              <a:rPr kumimoji="1" lang="ja-JP" altLang="en-US" b="1" dirty="0" smtClean="0">
                <a:latin typeface="りいてがきN R" pitchFamily="50" charset="-128"/>
                <a:ea typeface="りいてがきN R" pitchFamily="50" charset="-128"/>
              </a:rPr>
              <a:t>ゆめいえ</a:t>
            </a:r>
            <a:r>
              <a:rPr kumimoji="1" lang="ja-JP" altLang="en-US" dirty="0" smtClean="0">
                <a:latin typeface="りいてがきN R" pitchFamily="50" charset="-128"/>
                <a:ea typeface="りいてがきN R" pitchFamily="50" charset="-128"/>
              </a:rPr>
              <a:t>の訪問介護って楽しい！！</a:t>
            </a:r>
            <a:endParaRPr kumimoji="1" lang="ja-JP" altLang="en-US" dirty="0">
              <a:latin typeface="りいてがきN R" pitchFamily="50" charset="-128"/>
              <a:ea typeface="りいてがきN R" pitchFamily="50" charset="-128"/>
            </a:endParaRPr>
          </a:p>
        </p:txBody>
      </p:sp>
      <p:sp>
        <p:nvSpPr>
          <p:cNvPr id="7" name="テキスト ボックス 6"/>
          <p:cNvSpPr txBox="1"/>
          <p:nvPr/>
        </p:nvSpPr>
        <p:spPr>
          <a:xfrm>
            <a:off x="1662109" y="1374016"/>
            <a:ext cx="5980637" cy="707886"/>
          </a:xfrm>
          <a:prstGeom prst="rect">
            <a:avLst/>
          </a:prstGeom>
          <a:noFill/>
        </p:spPr>
        <p:txBody>
          <a:bodyPr wrap="square" rtlCol="0">
            <a:spAutoFit/>
          </a:bodyPr>
          <a:lstStyle/>
          <a:p>
            <a:r>
              <a:rPr lang="ja-JP" altLang="en-US" sz="4000" dirty="0" smtClean="0">
                <a:latin typeface="りいてがきN R" pitchFamily="50" charset="-128"/>
                <a:ea typeface="りいてがきN R" pitchFamily="50" charset="-128"/>
              </a:rPr>
              <a:t>活用させてください！！</a:t>
            </a:r>
            <a:endParaRPr kumimoji="1" lang="ja-JP" altLang="en-US" sz="4000" dirty="0">
              <a:latin typeface="りいてがきN R" pitchFamily="50" charset="-128"/>
              <a:ea typeface="りいてがきN R" pitchFamily="50" charset="-128"/>
            </a:endParaRPr>
          </a:p>
        </p:txBody>
      </p:sp>
      <p:sp>
        <p:nvSpPr>
          <p:cNvPr id="15" name="テキスト ボックス 14"/>
          <p:cNvSpPr txBox="1"/>
          <p:nvPr/>
        </p:nvSpPr>
        <p:spPr>
          <a:xfrm>
            <a:off x="765631" y="2160561"/>
            <a:ext cx="6465846" cy="401007"/>
          </a:xfrm>
          <a:prstGeom prst="rect">
            <a:avLst/>
          </a:prstGeom>
          <a:noFill/>
        </p:spPr>
        <p:txBody>
          <a:bodyPr wrap="square" rtlCol="0">
            <a:spAutoFit/>
          </a:bodyPr>
          <a:lstStyle/>
          <a:p>
            <a:r>
              <a:rPr lang="ja-JP" altLang="en-US" dirty="0" smtClean="0">
                <a:latin typeface="りいてがきN R" pitchFamily="50" charset="-128"/>
                <a:ea typeface="りいてがきN R" pitchFamily="50" charset="-128"/>
              </a:rPr>
              <a:t>せっかく取得した介護の資格を活かしてみませんか？</a:t>
            </a:r>
            <a:endParaRPr kumimoji="1" lang="ja-JP" altLang="en-US" dirty="0">
              <a:latin typeface="りいてがきN R" pitchFamily="50" charset="-128"/>
              <a:ea typeface="りいてがきN R" pitchFamily="50" charset="-128"/>
            </a:endParaRPr>
          </a:p>
        </p:txBody>
      </p:sp>
      <p:sp>
        <p:nvSpPr>
          <p:cNvPr id="18" name="テキスト ボックス 17"/>
          <p:cNvSpPr txBox="1"/>
          <p:nvPr/>
        </p:nvSpPr>
        <p:spPr>
          <a:xfrm>
            <a:off x="843990" y="2584083"/>
            <a:ext cx="5784246" cy="1018356"/>
          </a:xfrm>
          <a:prstGeom prst="rect">
            <a:avLst/>
          </a:prstGeom>
          <a:solidFill>
            <a:schemeClr val="bg1">
              <a:lumMod val="95000"/>
            </a:schemeClr>
          </a:solidFill>
        </p:spPr>
        <p:txBody>
          <a:bodyPr wrap="square" rtlCol="0">
            <a:spAutoFit/>
          </a:bodyPr>
          <a:lstStyle/>
          <a:p>
            <a:r>
              <a:rPr kumimoji="1" lang="ja-JP" altLang="en-US" dirty="0" smtClean="0">
                <a:latin typeface="りいてがきN R" pitchFamily="50" charset="-128"/>
                <a:ea typeface="りいてがきN R" pitchFamily="50" charset="-128"/>
              </a:rPr>
              <a:t>Ｑ　登録ヘルパーは短時間しか働けないの？</a:t>
            </a:r>
            <a:endParaRPr kumimoji="1" lang="en-US" altLang="ja-JP" dirty="0" smtClean="0">
              <a:latin typeface="りいてがきN R" pitchFamily="50" charset="-128"/>
              <a:ea typeface="りいてがきN R" pitchFamily="50" charset="-128"/>
            </a:endParaRPr>
          </a:p>
          <a:p>
            <a:r>
              <a:rPr lang="ja-JP" altLang="en-US" dirty="0" smtClean="0">
                <a:latin typeface="りいてがきN R" pitchFamily="50" charset="-128"/>
                <a:ea typeface="りいてがきN R" pitchFamily="50" charset="-128"/>
              </a:rPr>
              <a:t>Ａ　条件によっては、事務業務などで勤務時間</a:t>
            </a:r>
            <a:endParaRPr lang="en-US" altLang="ja-JP" dirty="0" smtClean="0">
              <a:latin typeface="りいてがきN R" pitchFamily="50" charset="-128"/>
              <a:ea typeface="りいてがきN R" pitchFamily="50" charset="-128"/>
            </a:endParaRPr>
          </a:p>
          <a:p>
            <a:r>
              <a:rPr lang="ja-JP" altLang="en-US" dirty="0">
                <a:latin typeface="りいてがきN R" pitchFamily="50" charset="-128"/>
                <a:ea typeface="りいてがきN R" pitchFamily="50" charset="-128"/>
              </a:rPr>
              <a:t>　</a:t>
            </a:r>
            <a:r>
              <a:rPr lang="ja-JP" altLang="en-US" dirty="0" smtClean="0">
                <a:latin typeface="りいてがきN R" pitchFamily="50" charset="-128"/>
                <a:ea typeface="りいてがきN R" pitchFamily="50" charset="-128"/>
              </a:rPr>
              <a:t>　を調整することもできます。</a:t>
            </a:r>
            <a:endParaRPr kumimoji="1" lang="ja-JP" altLang="en-US" dirty="0">
              <a:latin typeface="りいてがきN R" pitchFamily="50" charset="-128"/>
              <a:ea typeface="りいてがきN R" pitchFamily="50" charset="-128"/>
            </a:endParaRPr>
          </a:p>
        </p:txBody>
      </p:sp>
      <p:sp>
        <p:nvSpPr>
          <p:cNvPr id="20" name="角丸四角形吹き出し 19"/>
          <p:cNvSpPr/>
          <p:nvPr/>
        </p:nvSpPr>
        <p:spPr>
          <a:xfrm>
            <a:off x="2186184" y="9594376"/>
            <a:ext cx="3722850" cy="641444"/>
          </a:xfrm>
          <a:prstGeom prst="wedgeRoundRectCallout">
            <a:avLst>
              <a:gd name="adj1" fmla="val 64541"/>
              <a:gd name="adj2" fmla="val -4170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6" name="Picture 2" descr="「笑顔 イラスト 無料」の画像検索結果"/>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942" y="8423856"/>
            <a:ext cx="1190531" cy="18119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笑顔 イラスト 無料」の画像検索結果"/>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59262" y="8838082"/>
            <a:ext cx="1121023" cy="1375048"/>
          </a:xfrm>
          <a:prstGeom prst="rect">
            <a:avLst/>
          </a:prstGeom>
          <a:noFill/>
          <a:extLst>
            <a:ext uri="{909E8E84-426E-40DD-AFC4-6F175D3DCCD1}">
              <a14:hiddenFill xmlns:a14="http://schemas.microsoft.com/office/drawing/2010/main">
                <a:solidFill>
                  <a:srgbClr val="FFFFFF"/>
                </a:solidFill>
              </a14:hiddenFill>
            </a:ext>
          </a:extLst>
        </p:spPr>
      </p:pic>
      <p:sp>
        <p:nvSpPr>
          <p:cNvPr id="5" name="角丸四角形吹き出し 4"/>
          <p:cNvSpPr/>
          <p:nvPr/>
        </p:nvSpPr>
        <p:spPr>
          <a:xfrm>
            <a:off x="2186183" y="8404975"/>
            <a:ext cx="4216076" cy="991507"/>
          </a:xfrm>
          <a:prstGeom prst="wedgeRoundRectCallout">
            <a:avLst>
              <a:gd name="adj1" fmla="val -69615"/>
              <a:gd name="adj2" fmla="val 47118"/>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2306472" y="8442375"/>
            <a:ext cx="3960761" cy="954107"/>
          </a:xfrm>
          <a:prstGeom prst="rect">
            <a:avLst/>
          </a:prstGeom>
          <a:noFill/>
        </p:spPr>
        <p:txBody>
          <a:bodyPr wrap="square" rtlCol="0">
            <a:spAutoFit/>
          </a:bodyPr>
          <a:lstStyle/>
          <a:p>
            <a:r>
              <a:rPr kumimoji="1" lang="ja-JP" altLang="en-US" sz="1400" dirty="0" smtClean="0"/>
              <a:t>最初は不安でしたが、利用者さんへの対応やシフトなど丁寧に気を使っていただけてます。訪問介護は、ゆっくりとお話ししたりする時間が作れるので余裕をもって支援に入れる事が魅力です</a:t>
            </a:r>
            <a:endParaRPr kumimoji="1" lang="ja-JP" altLang="en-US" sz="1400" dirty="0"/>
          </a:p>
        </p:txBody>
      </p:sp>
      <p:sp>
        <p:nvSpPr>
          <p:cNvPr id="22" name="テキスト ボックス 21"/>
          <p:cNvSpPr txBox="1"/>
          <p:nvPr/>
        </p:nvSpPr>
        <p:spPr>
          <a:xfrm>
            <a:off x="2306471" y="9689910"/>
            <a:ext cx="3439235" cy="523220"/>
          </a:xfrm>
          <a:prstGeom prst="rect">
            <a:avLst/>
          </a:prstGeom>
          <a:noFill/>
        </p:spPr>
        <p:txBody>
          <a:bodyPr wrap="square" rtlCol="0">
            <a:spAutoFit/>
          </a:bodyPr>
          <a:lstStyle/>
          <a:p>
            <a:r>
              <a:rPr lang="ja-JP" altLang="en-US" sz="1400" dirty="0" smtClean="0"/>
              <a:t>住み慣れた環境でゆっくりとヘルパーさんとお話しできるのがとっても嬉しいです</a:t>
            </a:r>
            <a:endParaRPr kumimoji="1" lang="ja-JP" altLang="en-US" sz="1400" dirty="0"/>
          </a:p>
        </p:txBody>
      </p:sp>
      <p:sp>
        <p:nvSpPr>
          <p:cNvPr id="23" name="テキスト ボックス 22"/>
          <p:cNvSpPr txBox="1"/>
          <p:nvPr/>
        </p:nvSpPr>
        <p:spPr>
          <a:xfrm>
            <a:off x="371475" y="10331355"/>
            <a:ext cx="2843708" cy="307777"/>
          </a:xfrm>
          <a:prstGeom prst="rect">
            <a:avLst/>
          </a:prstGeom>
          <a:noFill/>
        </p:spPr>
        <p:txBody>
          <a:bodyPr wrap="square" rtlCol="0">
            <a:spAutoFit/>
          </a:bodyPr>
          <a:lstStyle/>
          <a:p>
            <a:r>
              <a:rPr kumimoji="1" lang="ja-JP" altLang="en-US" sz="1400" dirty="0" smtClean="0"/>
              <a:t>登録ヘルパーＡさんの声</a:t>
            </a:r>
            <a:endParaRPr kumimoji="1" lang="ja-JP" altLang="en-US" sz="1400" dirty="0"/>
          </a:p>
        </p:txBody>
      </p:sp>
      <p:pic>
        <p:nvPicPr>
          <p:cNvPr id="1031" name="Picture 7" descr="C:\Users\yasukiyo\AppData\Local\Microsoft\Windows\INetCache\IE\EMSGBK7A\yellow-25619_6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950776" y="7816005"/>
            <a:ext cx="632914" cy="617091"/>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7" descr="C:\Users\yasukiyo\AppData\Local\Microsoft\Windows\INetCache\IE\EMSGBK7A\yellow-25619_6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76973" y="7787884"/>
            <a:ext cx="632914" cy="617091"/>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7" descr="C:\Users\yasukiyo\AppData\Local\Microsoft\Windows\INetCache\IE\EMSGBK7A\yellow-25619_640[1].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82987" y="7782295"/>
            <a:ext cx="632914" cy="617091"/>
          </a:xfrm>
          <a:prstGeom prst="rect">
            <a:avLst/>
          </a:prstGeom>
          <a:noFill/>
          <a:extLst>
            <a:ext uri="{909E8E84-426E-40DD-AFC4-6F175D3DCCD1}">
              <a14:hiddenFill xmlns:a14="http://schemas.microsoft.com/office/drawing/2010/main">
                <a:solidFill>
                  <a:srgbClr val="FFFFFF"/>
                </a:solidFill>
              </a14:hiddenFill>
            </a:ext>
          </a:extLst>
        </p:spPr>
      </p:pic>
      <p:sp>
        <p:nvSpPr>
          <p:cNvPr id="24" name="テキスト ボックス 23"/>
          <p:cNvSpPr txBox="1"/>
          <p:nvPr/>
        </p:nvSpPr>
        <p:spPr>
          <a:xfrm>
            <a:off x="5837920" y="10331354"/>
            <a:ext cx="1742365" cy="307777"/>
          </a:xfrm>
          <a:prstGeom prst="rect">
            <a:avLst/>
          </a:prstGeom>
          <a:noFill/>
        </p:spPr>
        <p:txBody>
          <a:bodyPr wrap="square" rtlCol="0">
            <a:spAutoFit/>
          </a:bodyPr>
          <a:lstStyle/>
          <a:p>
            <a:r>
              <a:rPr kumimoji="1" lang="ja-JP" altLang="en-US" sz="1400" dirty="0" smtClean="0"/>
              <a:t>利用者Ｂさんの声</a:t>
            </a:r>
            <a:endParaRPr kumimoji="1" lang="ja-JP" altLang="en-US" sz="1400" dirty="0"/>
          </a:p>
        </p:txBody>
      </p:sp>
      <p:sp>
        <p:nvSpPr>
          <p:cNvPr id="26" name="テキスト ボックス 25"/>
          <p:cNvSpPr txBox="1"/>
          <p:nvPr/>
        </p:nvSpPr>
        <p:spPr>
          <a:xfrm>
            <a:off x="675239" y="4719540"/>
            <a:ext cx="3605180" cy="769441"/>
          </a:xfrm>
          <a:prstGeom prst="rect">
            <a:avLst/>
          </a:prstGeom>
          <a:noFill/>
        </p:spPr>
        <p:txBody>
          <a:bodyPr wrap="square" rtlCol="0">
            <a:spAutoFit/>
          </a:bodyPr>
          <a:lstStyle/>
          <a:p>
            <a:r>
              <a:rPr kumimoji="1" lang="ja-JP" altLang="en-US" sz="4400" dirty="0" smtClean="0">
                <a:latin typeface="りいてがきN R" pitchFamily="50" charset="-128"/>
                <a:ea typeface="りいてがきN R" pitchFamily="50" charset="-128"/>
              </a:rPr>
              <a:t>ヘルパーさん</a:t>
            </a:r>
            <a:endParaRPr kumimoji="1" lang="ja-JP" altLang="en-US" sz="4400" dirty="0">
              <a:latin typeface="りいてがきN R" pitchFamily="50" charset="-128"/>
              <a:ea typeface="りいてがきN R" pitchFamily="50" charset="-128"/>
            </a:endParaRPr>
          </a:p>
        </p:txBody>
      </p:sp>
      <p:sp>
        <p:nvSpPr>
          <p:cNvPr id="27" name="テキスト ボックス 26"/>
          <p:cNvSpPr txBox="1"/>
          <p:nvPr/>
        </p:nvSpPr>
        <p:spPr>
          <a:xfrm>
            <a:off x="4554851" y="4719540"/>
            <a:ext cx="2260563" cy="646331"/>
          </a:xfrm>
          <a:prstGeom prst="rect">
            <a:avLst/>
          </a:prstGeom>
          <a:noFill/>
        </p:spPr>
        <p:txBody>
          <a:bodyPr wrap="square" rtlCol="0">
            <a:spAutoFit/>
          </a:bodyPr>
          <a:lstStyle/>
          <a:p>
            <a:r>
              <a:rPr lang="ja-JP" altLang="en-US" sz="3600" dirty="0" smtClean="0">
                <a:latin typeface="+mj-ea"/>
                <a:ea typeface="+mj-ea"/>
              </a:rPr>
              <a:t>紹介求む</a:t>
            </a:r>
            <a:r>
              <a:rPr lang="en-US" altLang="ja-JP" sz="3600" dirty="0" smtClean="0">
                <a:latin typeface="+mj-ea"/>
                <a:ea typeface="+mj-ea"/>
              </a:rPr>
              <a:t>‼</a:t>
            </a:r>
          </a:p>
        </p:txBody>
      </p:sp>
    </p:spTree>
    <p:extLst>
      <p:ext uri="{BB962C8B-B14F-4D97-AF65-F5344CB8AC3E}">
        <p14:creationId xmlns:p14="http://schemas.microsoft.com/office/powerpoint/2010/main" val="1549715458"/>
      </p:ext>
    </p:extLst>
  </p:cSld>
  <p:clrMapOvr>
    <a:masterClrMapping/>
  </p:clrMapOvr>
  <p:timing>
    <p:tnLst>
      <p:par>
        <p:cTn id="1" dur="indefinite" restart="never" nodeType="tmRoot"/>
      </p:par>
    </p:tnLst>
  </p:timing>
</p:sld>
</file>

<file path=ppt/theme/theme1.xml><?xml version="1.0" encoding="utf-8"?>
<a:theme xmlns:a="http://schemas.openxmlformats.org/drawingml/2006/main" name="1_ガイド入りテンプレートサンプル20130531三木さん">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5.potx" id="{3F8E5C06-014F-4A13-A3C7-E133BECAFD1E}" vid="{BD152B00-4CFD-4022-8208-530F7579D7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51</Template>
  <TotalTime>3234</TotalTime>
  <Words>213</Words>
  <Application>Microsoft Office PowerPoint</Application>
  <PresentationFormat>ユーザー設定</PresentationFormat>
  <Paragraphs>38</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1_ガイド入りテンプレートサンプル20130531三木さん</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yasukiyo</cp:lastModifiedBy>
  <cp:revision>41</cp:revision>
  <cp:lastPrinted>2016-02-28T04:09:20Z</cp:lastPrinted>
  <dcterms:created xsi:type="dcterms:W3CDTF">2013-08-07T01:16:52Z</dcterms:created>
  <dcterms:modified xsi:type="dcterms:W3CDTF">2016-11-11T13:44:37Z</dcterms:modified>
</cp:coreProperties>
</file>